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4"/>
  </p:notesMasterIdLst>
  <p:sldIdLst>
    <p:sldId id="1151" r:id="rId5"/>
    <p:sldId id="1268" r:id="rId6"/>
    <p:sldId id="1261" r:id="rId7"/>
    <p:sldId id="1284" r:id="rId8"/>
    <p:sldId id="1267" r:id="rId9"/>
    <p:sldId id="1286" r:id="rId10"/>
    <p:sldId id="1271" r:id="rId11"/>
    <p:sldId id="570" r:id="rId12"/>
    <p:sldId id="281" r:id="rId13"/>
  </p:sldIdLst>
  <p:sldSz cx="12192000" cy="6858000"/>
  <p:notesSz cx="6819900" cy="9918700"/>
  <p:embeddedFontLst>
    <p:embeddedFont>
      <p:font typeface="PT Sans Caption" charset="-52"/>
      <p:regular r:id="rId15"/>
      <p:bold r:id="rId16"/>
    </p:embeddedFont>
    <p:embeddedFont>
      <p:font typeface="Segoe UI" pitchFamily="34" charset="0"/>
      <p:regular r:id="rId17"/>
      <p:bold r:id="rId18"/>
      <p:italic r:id="rId19"/>
      <p:boldItalic r:id="rId20"/>
    </p:embeddedFont>
    <p:embeddedFont>
      <p:font typeface="Calibri" pitchFamily="34" charset="0"/>
      <p:regular r:id="rId21"/>
      <p:bold r:id="rId22"/>
      <p:italic r:id="rId23"/>
      <p:boldItalic r:id="rId24"/>
    </p:embeddedFont>
    <p:embeddedFont>
      <p:font typeface="Calibri Light" pitchFamily="34" charset="0"/>
      <p:regular r:id="rId25"/>
      <p:italic r:id="rId26"/>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Раздел по умолчанию" id="{12A13577-80DC-4065-AF1B-94BAD9523EC0}">
          <p14:sldIdLst>
            <p14:sldId id="1151"/>
          </p14:sldIdLst>
        </p14:section>
        <p14:section name="Общие тезисы о маркировке" id="{AFD410AE-ADC3-4A66-AC1B-563931BFA4F2}">
          <p14:sldIdLst>
            <p14:sldId id="1268"/>
            <p14:sldId id="1261"/>
            <p14:sldId id="1284"/>
            <p14:sldId id="1267"/>
            <p14:sldId id="1286"/>
            <p14:sldId id="1271"/>
            <p14:sldId id="570"/>
            <p14:sldId id="1322"/>
            <p14:sldId id="1270"/>
            <p14:sldId id="281"/>
            <p14:sldId id="1071"/>
          </p14:sldIdLst>
        </p14:section>
      </p14:sectionLst>
    </p:ext>
    <p:ext uri="{EFAFB233-063F-42B5-8137-9DF3F51BA10A}">
      <p15:sldGuideLst xmlns="" xmlns:p15="http://schemas.microsoft.com/office/powerpoint/2012/main">
        <p15:guide id="1" orient="horz" pos="2115" userDrawn="1">
          <p15:clr>
            <a:srgbClr val="A4A3A4"/>
          </p15:clr>
        </p15:guide>
        <p15:guide id="2" pos="3840" userDrawn="1">
          <p15:clr>
            <a:srgbClr val="A4A3A4"/>
          </p15:clr>
        </p15:guide>
      </p15:sldGuideLst>
    </p:ext>
    <p:ext uri="{2D200454-40CA-4A62-9FC3-DE9A4176ACB9}">
      <p15:notesGuideLst xmlns="" xmlns:p15="http://schemas.microsoft.com/office/powerpoint/2012/main">
        <p15:guide id="1" orient="horz" pos="3124" userDrawn="1">
          <p15:clr>
            <a:srgbClr val="A4A3A4"/>
          </p15:clr>
        </p15:guide>
        <p15:guide id="2" pos="214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00"/>
    <a:srgbClr val="F6F42E"/>
    <a:srgbClr val="59595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71" autoAdjust="0"/>
    <p:restoredTop sz="94660"/>
  </p:normalViewPr>
  <p:slideViewPr>
    <p:cSldViewPr snapToGrid="0" showGuides="1">
      <p:cViewPr varScale="1">
        <p:scale>
          <a:sx n="116" d="100"/>
          <a:sy n="116" d="100"/>
        </p:scale>
        <p:origin x="-282" y="-114"/>
      </p:cViewPr>
      <p:guideLst>
        <p:guide orient="horz" pos="2115"/>
        <p:guide pos="3840"/>
      </p:guideLst>
    </p:cSldViewPr>
  </p:slideViewPr>
  <p:notesTextViewPr>
    <p:cViewPr>
      <p:scale>
        <a:sx n="1" d="1"/>
        <a:sy n="1" d="1"/>
      </p:scale>
      <p:origin x="0" y="0"/>
    </p:cViewPr>
  </p:notesTextViewPr>
  <p:notesViewPr>
    <p:cSldViewPr snapToGrid="0">
      <p:cViewPr varScale="1">
        <p:scale>
          <a:sx n="69" d="100"/>
          <a:sy n="69" d="100"/>
        </p:scale>
        <p:origin x="-2790" y="-108"/>
      </p:cViewPr>
      <p:guideLst>
        <p:guide orient="horz" pos="3124"/>
        <p:guide pos="214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5290" cy="49765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63032" y="0"/>
            <a:ext cx="2955290" cy="497658"/>
          </a:xfrm>
          <a:prstGeom prst="rect">
            <a:avLst/>
          </a:prstGeom>
        </p:spPr>
        <p:txBody>
          <a:bodyPr vert="horz" lIns="91440" tIns="45720" rIns="91440" bIns="45720" rtlCol="0"/>
          <a:lstStyle>
            <a:lvl1pPr algn="r">
              <a:defRPr sz="1200"/>
            </a:lvl1pPr>
          </a:lstStyle>
          <a:p>
            <a:fld id="{1AE80981-269E-473B-90FC-119FBB8E0DBD}" type="datetimeFigureOut">
              <a:rPr lang="ru-RU" smtClean="0"/>
              <a:pPr/>
              <a:t>31.08.2020</a:t>
            </a:fld>
            <a:endParaRPr lang="ru-RU"/>
          </a:p>
        </p:txBody>
      </p:sp>
      <p:sp>
        <p:nvSpPr>
          <p:cNvPr id="4" name="Образ слайда 3"/>
          <p:cNvSpPr>
            <a:spLocks noGrp="1" noRot="1" noChangeAspect="1"/>
          </p:cNvSpPr>
          <p:nvPr>
            <p:ph type="sldImg" idx="2"/>
          </p:nvPr>
        </p:nvSpPr>
        <p:spPr>
          <a:xfrm>
            <a:off x="434975" y="1239838"/>
            <a:ext cx="5949950" cy="334803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1990" y="4773374"/>
            <a:ext cx="5455920" cy="3905488"/>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1044"/>
            <a:ext cx="2955290" cy="49765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63032" y="9421044"/>
            <a:ext cx="2955290" cy="497656"/>
          </a:xfrm>
          <a:prstGeom prst="rect">
            <a:avLst/>
          </a:prstGeom>
        </p:spPr>
        <p:txBody>
          <a:bodyPr vert="horz" lIns="91440" tIns="45720" rIns="91440" bIns="45720" rtlCol="0" anchor="b"/>
          <a:lstStyle>
            <a:lvl1pPr algn="r">
              <a:defRPr sz="1200"/>
            </a:lvl1pPr>
          </a:lstStyle>
          <a:p>
            <a:fld id="{955547E2-D3CC-4FAF-9070-0C28B89829EF}" type="slidenum">
              <a:rPr lang="ru-RU" smtClean="0"/>
              <a:pPr/>
              <a:t>‹#›</a:t>
            </a:fld>
            <a:endParaRPr lang="ru-RU"/>
          </a:p>
        </p:txBody>
      </p:sp>
    </p:spTree>
    <p:extLst>
      <p:ext uri="{BB962C8B-B14F-4D97-AF65-F5344CB8AC3E}">
        <p14:creationId xmlns="" xmlns:p14="http://schemas.microsoft.com/office/powerpoint/2010/main" val="1656726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r>
              <a:rPr lang="ru-RU" dirty="0" err="1"/>
              <a:t>Notes</a:t>
            </a:r>
            <a:r>
              <a:rPr lang="ru-RU"/>
              <a:t> view: </a:t>
            </a:r>
            <a:fld id="{128CEAFE-FA94-43E5-B0FF-D47E1CCDD1B4}" type="slidenum">
              <a:rPr lang="ru-RU" smtClean="0"/>
              <a:pPr/>
              <a:t>1</a:t>
            </a:fld>
            <a:endParaRPr lang="ru-RU" dirty="0"/>
          </a:p>
        </p:txBody>
      </p:sp>
    </p:spTree>
    <p:extLst>
      <p:ext uri="{BB962C8B-B14F-4D97-AF65-F5344CB8AC3E}">
        <p14:creationId xmlns="" xmlns:p14="http://schemas.microsoft.com/office/powerpoint/2010/main" val="3753067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A4116426-26A9-4753-9C26-7D285152D301}" type="slidenum">
              <a:rPr lang="ru-RU" smtClean="0"/>
              <a:pPr/>
              <a:t>5</a:t>
            </a:fld>
            <a:endParaRPr lang="ru-RU"/>
          </a:p>
        </p:txBody>
      </p:sp>
    </p:spTree>
    <p:extLst>
      <p:ext uri="{BB962C8B-B14F-4D97-AF65-F5344CB8AC3E}">
        <p14:creationId xmlns="" xmlns:p14="http://schemas.microsoft.com/office/powerpoint/2010/main" val="3679655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EC86405-52EF-4306-81FF-7FC02950F14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9AC9E46A-B4E2-43F3-A148-FB8584CC7E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8A08B387-36B7-41E0-89B7-59950FE098E9}"/>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5" name="Нижний колонтитул 4">
            <a:extLst>
              <a:ext uri="{FF2B5EF4-FFF2-40B4-BE49-F238E27FC236}">
                <a16:creationId xmlns="" xmlns:a16="http://schemas.microsoft.com/office/drawing/2014/main" id="{2CAD52C1-DB65-4E01-952B-3677A3C06203}"/>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0608D8B0-E1C6-4F48-A48A-B39FEF79516A}"/>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896246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044F7FB-13C2-492A-988C-0585980EE51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0EC9B169-0037-4612-AE54-0659201EA56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C441816B-5A71-4473-8FA7-169CD4B70052}"/>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5" name="Нижний колонтитул 4">
            <a:extLst>
              <a:ext uri="{FF2B5EF4-FFF2-40B4-BE49-F238E27FC236}">
                <a16:creationId xmlns="" xmlns:a16="http://schemas.microsoft.com/office/drawing/2014/main" id="{6DC6A059-C98B-4401-9C19-CF18BBC70772}"/>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7526A2DA-69FF-4755-A4D2-43AC4EBE2262}"/>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3854120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169106E-9313-42DD-B4C7-A4A1CFAF5EF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DA7D6284-CE0E-4A5B-AC80-EEB920C620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19F6DFDF-5B16-4920-8485-3C1DA76C434B}"/>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5" name="Нижний колонтитул 4">
            <a:extLst>
              <a:ext uri="{FF2B5EF4-FFF2-40B4-BE49-F238E27FC236}">
                <a16:creationId xmlns="" xmlns:a16="http://schemas.microsoft.com/office/drawing/2014/main" id="{9B1DBB3B-14EF-4D43-9B62-1D147DA0C986}"/>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B66628E5-4E0D-407B-9692-9C2ED6863FFB}"/>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3410405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33CD0BE-C503-4A94-92CF-330B9F06882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4113E29D-0C26-4C10-A712-6513F922541B}"/>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8A966ECC-6F6E-4D52-8F31-C5294F1ECE2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C79071DF-1323-47DC-9C39-569DDA84C800}"/>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6" name="Нижний колонтитул 5">
            <a:extLst>
              <a:ext uri="{FF2B5EF4-FFF2-40B4-BE49-F238E27FC236}">
                <a16:creationId xmlns="" xmlns:a16="http://schemas.microsoft.com/office/drawing/2014/main" id="{525E1149-2478-41B4-A398-2C515B0AFF41}"/>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 xmlns:a16="http://schemas.microsoft.com/office/drawing/2014/main" id="{F15592BC-88A5-46FF-81DF-295F08DAD2C8}"/>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1989578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75AA7B-C231-448E-A2DE-D836840FF4E6}"/>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1B88CE0F-0711-46AE-BA03-BDD4C290B0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41D565E8-12FC-4F02-85E2-0AD8BCEEF54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54886ED8-37C1-412A-B7B9-9B8189EDAF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EC1D8BE9-AA86-43A8-A43D-7A39DEBF35F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5B874D00-2363-4BF8-B0E6-5695F2D5D6AD}"/>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8" name="Нижний колонтитул 7">
            <a:extLst>
              <a:ext uri="{FF2B5EF4-FFF2-40B4-BE49-F238E27FC236}">
                <a16:creationId xmlns="" xmlns:a16="http://schemas.microsoft.com/office/drawing/2014/main" id="{A75EA75E-AF3B-45D8-BE55-14DE32E697EC}"/>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 xmlns:a16="http://schemas.microsoft.com/office/drawing/2014/main" id="{A66926E6-40BA-4546-A5B7-CCC65E75E5FA}"/>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1561756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C482581-A9DE-49D8-8A8F-6BF8B4FFAAF3}"/>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80515563-CB77-457B-B29A-AC74CF645F69}"/>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4" name="Нижний колонтитул 3">
            <a:extLst>
              <a:ext uri="{FF2B5EF4-FFF2-40B4-BE49-F238E27FC236}">
                <a16:creationId xmlns="" xmlns:a16="http://schemas.microsoft.com/office/drawing/2014/main" id="{0E10401F-25D3-4ADA-8030-61CCA8C40565}"/>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 xmlns:a16="http://schemas.microsoft.com/office/drawing/2014/main" id="{84F1BB0C-1D91-43D0-ACC6-C6E05909E4DE}"/>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2459584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06178B09-B50B-4F0F-98B2-55311DAC0574}"/>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3" name="Нижний колонтитул 2">
            <a:extLst>
              <a:ext uri="{FF2B5EF4-FFF2-40B4-BE49-F238E27FC236}">
                <a16:creationId xmlns="" xmlns:a16="http://schemas.microsoft.com/office/drawing/2014/main" id="{CA519E1A-832B-4432-8005-C407C1DEC70A}"/>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 xmlns:a16="http://schemas.microsoft.com/office/drawing/2014/main" id="{F8351200-E27C-430B-B077-701D9C4CF92B}"/>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2174386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B21BCFE-14F4-4578-9C3A-CCA369A9B01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A4E9DF5A-295E-4E5F-AD3C-EF31BAC6B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9EC963B3-17A1-4D44-A68C-8B145DE257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1102BE6F-069C-46A6-B32C-81D0344033DA}"/>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6" name="Нижний колонтитул 5">
            <a:extLst>
              <a:ext uri="{FF2B5EF4-FFF2-40B4-BE49-F238E27FC236}">
                <a16:creationId xmlns="" xmlns:a16="http://schemas.microsoft.com/office/drawing/2014/main" id="{367EB8D2-3C93-4C60-9F56-1312A08EDB52}"/>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 xmlns:a16="http://schemas.microsoft.com/office/drawing/2014/main" id="{BB55A432-B390-441D-A03E-C8EB181B47DC}"/>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2701294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227D5B9-B52C-46BF-94BB-45EC46D1A08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BF9C9CA7-BC5A-4DE5-BF10-66E580C59C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 xmlns:a16="http://schemas.microsoft.com/office/drawing/2014/main" id="{497B97CF-3D81-465E-BC82-E3D9B61701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6D131DA8-08BB-40CD-A3AF-3C8A1D5A6205}"/>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6" name="Нижний колонтитул 5">
            <a:extLst>
              <a:ext uri="{FF2B5EF4-FFF2-40B4-BE49-F238E27FC236}">
                <a16:creationId xmlns="" xmlns:a16="http://schemas.microsoft.com/office/drawing/2014/main" id="{3451F49A-6FD0-46B1-9738-618C6396B83B}"/>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 xmlns:a16="http://schemas.microsoft.com/office/drawing/2014/main" id="{0BAA17C6-C87B-4EFB-BB39-15FC169C11A4}"/>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4187084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96D0FA4-025C-46BC-802F-8007324110B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1379EF73-760E-4A59-8845-A1F38211D1B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CAC1B69C-DED4-4E26-86EE-0744195CE542}"/>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5" name="Нижний колонтитул 4">
            <a:extLst>
              <a:ext uri="{FF2B5EF4-FFF2-40B4-BE49-F238E27FC236}">
                <a16:creationId xmlns="" xmlns:a16="http://schemas.microsoft.com/office/drawing/2014/main" id="{B06E4166-EBF2-400F-9A36-15E793191880}"/>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CEAEBF4E-FFFD-4E8D-8526-8DA7425319A2}"/>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3386630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09A47074-6B5D-4130-8F3C-B22D42A0AB1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C8126489-BD08-4002-95B0-7A68604DCAE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67FF102C-4C49-41C5-8031-A6D71A2331A8}"/>
              </a:ext>
            </a:extLst>
          </p:cNvPr>
          <p:cNvSpPr>
            <a:spLocks noGrp="1"/>
          </p:cNvSpPr>
          <p:nvPr>
            <p:ph type="dt" sz="half" idx="10"/>
          </p:nvPr>
        </p:nvSpPr>
        <p:spPr/>
        <p:txBody>
          <a:bodyPr/>
          <a:lstStyle/>
          <a:p>
            <a:fld id="{1CAAC17A-075E-4A76-8E4F-5534E92C5D7F}" type="datetimeFigureOut">
              <a:rPr lang="ru-RU" smtClean="0"/>
              <a:pPr/>
              <a:t>31.08.2020</a:t>
            </a:fld>
            <a:endParaRPr lang="ru-RU" dirty="0"/>
          </a:p>
        </p:txBody>
      </p:sp>
      <p:sp>
        <p:nvSpPr>
          <p:cNvPr id="5" name="Нижний колонтитул 4">
            <a:extLst>
              <a:ext uri="{FF2B5EF4-FFF2-40B4-BE49-F238E27FC236}">
                <a16:creationId xmlns="" xmlns:a16="http://schemas.microsoft.com/office/drawing/2014/main" id="{0CFF1F80-6E0E-48D7-ABF9-C04BB6DD1FFB}"/>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 xmlns:a16="http://schemas.microsoft.com/office/drawing/2014/main" id="{9231C055-6569-4A52-BD61-BF479784ADF6}"/>
              </a:ext>
            </a:extLst>
          </p:cNvPr>
          <p:cNvSpPr>
            <a:spLocks noGrp="1"/>
          </p:cNvSpPr>
          <p:nvPr>
            <p:ph type="sldNum" sz="quarter" idx="12"/>
          </p:nvPr>
        </p:nvSpPr>
        <p:spPr/>
        <p:txBody>
          <a:body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1380445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D. Title Only">
    <p:spTree>
      <p:nvGrpSpPr>
        <p:cNvPr id="1" name=""/>
        <p:cNvGrpSpPr/>
        <p:nvPr/>
      </p:nvGrpSpPr>
      <p:grpSpPr>
        <a:xfrm>
          <a:off x="0" y="0"/>
          <a:ext cx="0" cy="0"/>
          <a:chOff x="0" y="0"/>
          <a:chExt cx="0" cy="0"/>
        </a:xfrm>
      </p:grpSpPr>
      <p:sp>
        <p:nvSpPr>
          <p:cNvPr id="3" name="Прямоугольник 2" hidden="1">
            <a:extLst>
              <a:ext uri="{FF2B5EF4-FFF2-40B4-BE49-F238E27FC236}">
                <a16:creationId xmlns="" xmlns:a16="http://schemas.microsoft.com/office/drawing/2014/main" id="{83906052-BB93-4A9D-83D9-844459518E4F}"/>
              </a:ext>
            </a:extLst>
          </p:cNvPr>
          <p:cNvSpPr/>
          <p:nvPr userDrawn="1">
            <p:custDataLst>
              <p:tags r:id="rId1"/>
            </p:custDataLst>
          </p:nvPr>
        </p:nvSpPr>
        <p:spPr>
          <a:xfrm>
            <a:off x="0" y="0"/>
            <a:ext cx="158750" cy="158750"/>
          </a:xfrm>
          <a:prstGeom prst="rect">
            <a:avLst/>
          </a:prstGeom>
          <a:solidFill>
            <a:srgbClr val="595959"/>
          </a:solidFill>
          <a:ln w="9525" cap="rnd" cmpd="sng" algn="ctr">
            <a:solidFill>
              <a:srgbClr val="595959"/>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ru-RU" sz="2400" b="0" i="0" baseline="0" dirty="0">
              <a:solidFill>
                <a:srgbClr val="FFFFFF"/>
              </a:solidFill>
              <a:latin typeface="PT Sans Caption" panose="020B0603020203020204" pitchFamily="34" charset="-52"/>
              <a:ea typeface="+mj-ea"/>
              <a:cs typeface="+mj-cs"/>
              <a:sym typeface="PT Sans Caption" panose="020B0603020203020204" pitchFamily="34" charset="-52"/>
            </a:endParaRPr>
          </a:p>
        </p:txBody>
      </p:sp>
      <p:sp>
        <p:nvSpPr>
          <p:cNvPr id="57" name="Date Placeholder 56"/>
          <p:cNvSpPr>
            <a:spLocks noGrp="1"/>
          </p:cNvSpPr>
          <p:nvPr>
            <p:ph type="dt" sz="half" idx="14"/>
          </p:nvPr>
        </p:nvSpPr>
        <p:spPr/>
        <p:txBody>
          <a:bodyPr/>
          <a:lstStyle>
            <a:lvl1pPr eaLnBrk="1">
              <a:defRPr>
                <a:solidFill>
                  <a:schemeClr val="bg1">
                    <a:lumMod val="50000"/>
                  </a:schemeClr>
                </a:solidFill>
                <a:latin typeface="PT Sans Caption" panose="020B0603020203020204" charset="0"/>
                <a:sym typeface="PT Sans Caption" panose="020B0603020203020204" charset="0"/>
              </a:defRPr>
            </a:lvl1pPr>
          </a:lstStyle>
          <a:p>
            <a:endParaRPr lang="ru-RU" dirty="0"/>
          </a:p>
        </p:txBody>
      </p:sp>
      <p:sp>
        <p:nvSpPr>
          <p:cNvPr id="12" name="Title 7"/>
          <p:cNvSpPr>
            <a:spLocks noGrp="1"/>
          </p:cNvSpPr>
          <p:nvPr>
            <p:ph type="title" hasCustomPrompt="1"/>
          </p:nvPr>
        </p:nvSpPr>
        <p:spPr>
          <a:xfrm>
            <a:off x="629400" y="151901"/>
            <a:ext cx="10933801" cy="941796"/>
          </a:xfrm>
        </p:spPr>
        <p:txBody>
          <a:bodyPr anchor="ctr">
            <a:noAutofit/>
          </a:bodyPr>
          <a:lstStyle>
            <a:lvl1pPr>
              <a:defRPr>
                <a:solidFill>
                  <a:schemeClr val="bg1"/>
                </a:solidFill>
                <a:latin typeface="+mj-lt"/>
                <a:sym typeface="+mj-lt"/>
              </a:defRPr>
            </a:lvl1pPr>
          </a:lstStyle>
          <a:p>
            <a:r>
              <a:rPr lang="ru-RU"/>
              <a:t>Click to add title</a:t>
            </a:r>
            <a:endParaRPr lang="ru-RU" dirty="0"/>
          </a:p>
        </p:txBody>
      </p:sp>
      <p:sp>
        <p:nvSpPr>
          <p:cNvPr id="9" name="Прямоугольник 8" hidden="1">
            <a:extLst>
              <a:ext uri="{FF2B5EF4-FFF2-40B4-BE49-F238E27FC236}">
                <a16:creationId xmlns="" xmlns:a16="http://schemas.microsoft.com/office/drawing/2014/main" id="{F88B0A4A-81C2-4AF4-8CDF-D8E328599450}"/>
              </a:ext>
            </a:extLst>
          </p:cNvPr>
          <p:cNvSpPr/>
          <p:nvPr userDrawn="1">
            <p:custDataLst>
              <p:tags r:id="rId2"/>
            </p:custDataLst>
          </p:nvPr>
        </p:nvSpPr>
        <p:spPr>
          <a:xfrm>
            <a:off x="0" y="0"/>
            <a:ext cx="158750" cy="158750"/>
          </a:xfrm>
          <a:prstGeom prst="rect">
            <a:avLst/>
          </a:prstGeom>
          <a:solidFill>
            <a:srgbClr val="595959"/>
          </a:solidFill>
          <a:ln w="9525" cap="rnd" cmpd="sng" algn="ctr">
            <a:solidFill>
              <a:srgbClr val="595959"/>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0000"/>
              </a:lnSpc>
              <a:spcBef>
                <a:spcPct val="0"/>
              </a:spcBef>
              <a:spcAft>
                <a:spcPct val="0"/>
              </a:spcAft>
            </a:pPr>
            <a:endParaRPr lang="ru-RU" sz="2400" b="0" i="0" baseline="0" dirty="0">
              <a:solidFill>
                <a:srgbClr val="FFFFFF"/>
              </a:solidFill>
              <a:latin typeface="PT Sans Caption" panose="020B0603020203020204" pitchFamily="34" charset="-52"/>
              <a:ea typeface="+mj-ea"/>
              <a:cs typeface="+mj-cs"/>
              <a:sym typeface="PT Sans Caption" panose="020B0603020203020204" pitchFamily="34" charset="-52"/>
            </a:endParaRPr>
          </a:p>
        </p:txBody>
      </p:sp>
      <p:sp>
        <p:nvSpPr>
          <p:cNvPr id="14" name="Copyright" hidden="1">
            <a:extLst>
              <a:ext uri="{FF2B5EF4-FFF2-40B4-BE49-F238E27FC236}">
                <a16:creationId xmlns="" xmlns:a16="http://schemas.microsoft.com/office/drawing/2014/main" id="{1858C75B-F07A-482D-9831-0E1B64875A66}"/>
              </a:ext>
            </a:extLst>
          </p:cNvPr>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ru-RU" sz="700" dirty="0">
                <a:solidFill>
                  <a:schemeClr val="bg1">
                    <a:lumMod val="50000"/>
                  </a:schemeClr>
                </a:solidFill>
                <a:latin typeface="PT Sans Caption" panose="020B0603020203020204" charset="0"/>
                <a:sym typeface="PT Sans Caption" panose="020B0603020203020204" charset="0"/>
              </a:rPr>
              <a:t>Copyright © 2018 by The Boston Consulting </a:t>
            </a:r>
            <a:r>
              <a:rPr lang="ru-RU" sz="700" dirty="0" err="1">
                <a:solidFill>
                  <a:schemeClr val="bg1">
                    <a:lumMod val="50000"/>
                  </a:schemeClr>
                </a:solidFill>
                <a:latin typeface="PT Sans Caption" panose="020B0603020203020204" charset="0"/>
                <a:sym typeface="PT Sans Caption" panose="020B0603020203020204" charset="0"/>
              </a:rPr>
              <a:t>Group</a:t>
            </a:r>
            <a:r>
              <a:rPr lang="ru-RU" sz="700" dirty="0">
                <a:solidFill>
                  <a:schemeClr val="bg1">
                    <a:lumMod val="50000"/>
                  </a:schemeClr>
                </a:solidFill>
                <a:latin typeface="PT Sans Caption" panose="020B0603020203020204" charset="0"/>
                <a:sym typeface="PT Sans Caption" panose="020B0603020203020204" charset="0"/>
              </a:rPr>
              <a:t>, </a:t>
            </a:r>
            <a:r>
              <a:rPr lang="ru-RU" sz="700" dirty="0" err="1">
                <a:solidFill>
                  <a:schemeClr val="bg1">
                    <a:lumMod val="50000"/>
                  </a:schemeClr>
                </a:solidFill>
                <a:latin typeface="PT Sans Caption" panose="020B0603020203020204" charset="0"/>
                <a:sym typeface="PT Sans Caption" panose="020B0603020203020204" charset="0"/>
              </a:rPr>
              <a:t>Inc</a:t>
            </a:r>
            <a:r>
              <a:rPr lang="ru-RU" sz="700" dirty="0">
                <a:solidFill>
                  <a:schemeClr val="bg1">
                    <a:lumMod val="50000"/>
                  </a:schemeClr>
                </a:solidFill>
                <a:latin typeface="PT Sans Caption" panose="020B0603020203020204" charset="0"/>
                <a:sym typeface="PT Sans Caption" panose="020B0603020203020204" charset="0"/>
              </a:rPr>
              <a:t>. </a:t>
            </a:r>
            <a:r>
              <a:rPr lang="ru-RU" sz="700" dirty="0" err="1">
                <a:solidFill>
                  <a:schemeClr val="bg1">
                    <a:lumMod val="50000"/>
                  </a:schemeClr>
                </a:solidFill>
                <a:latin typeface="PT Sans Caption" panose="020B0603020203020204" charset="0"/>
                <a:sym typeface="PT Sans Caption" panose="020B0603020203020204" charset="0"/>
              </a:rPr>
              <a:t>All</a:t>
            </a:r>
            <a:r>
              <a:rPr lang="ru-RU" sz="700" dirty="0">
                <a:solidFill>
                  <a:schemeClr val="bg1">
                    <a:lumMod val="50000"/>
                  </a:schemeClr>
                </a:solidFill>
                <a:latin typeface="PT Sans Caption" panose="020B0603020203020204" charset="0"/>
                <a:sym typeface="PT Sans Caption" panose="020B0603020203020204" charset="0"/>
              </a:rPr>
              <a:t> </a:t>
            </a:r>
            <a:r>
              <a:rPr lang="ru-RU" sz="700" dirty="0" err="1">
                <a:solidFill>
                  <a:schemeClr val="bg1">
                    <a:lumMod val="50000"/>
                  </a:schemeClr>
                </a:solidFill>
                <a:latin typeface="PT Sans Caption" panose="020B0603020203020204" charset="0"/>
                <a:sym typeface="PT Sans Caption" panose="020B0603020203020204" charset="0"/>
              </a:rPr>
              <a:t>rights</a:t>
            </a:r>
            <a:r>
              <a:rPr lang="ru-RU" sz="700" dirty="0">
                <a:solidFill>
                  <a:schemeClr val="bg1">
                    <a:lumMod val="50000"/>
                  </a:schemeClr>
                </a:solidFill>
                <a:latin typeface="PT Sans Caption" panose="020B0603020203020204" charset="0"/>
                <a:sym typeface="PT Sans Caption" panose="020B0603020203020204" charset="0"/>
              </a:rPr>
              <a:t> reserved.</a:t>
            </a:r>
          </a:p>
        </p:txBody>
      </p:sp>
      <p:sp>
        <p:nvSpPr>
          <p:cNvPr id="15" name="FooterSimple" hidden="1">
            <a:extLst>
              <a:ext uri="{FF2B5EF4-FFF2-40B4-BE49-F238E27FC236}">
                <a16:creationId xmlns="" xmlns:a16="http://schemas.microsoft.com/office/drawing/2014/main" id="{A721DD66-78CF-4C71-9C53-DDE41B927AE4}"/>
              </a:ext>
            </a:extLst>
          </p:cNvPr>
          <p:cNvSpPr txBox="1"/>
          <p:nvPr userDrawn="1">
            <p:custDataLst>
              <p:tags r:id="rId3"/>
            </p:custDataLst>
          </p:nvPr>
        </p:nvSpPr>
        <p:spPr>
          <a:xfrm rot="16200000">
            <a:off x="10561320" y="5069411"/>
            <a:ext cx="2743200" cy="193899"/>
          </a:xfrm>
          <a:prstGeom prst="rect">
            <a:avLst/>
          </a:prstGeom>
          <a:noFill/>
        </p:spPr>
        <p:txBody>
          <a:bodyPr wrap="square" lIns="0" tIns="0" rIns="0" bIns="0" rtlCol="0" anchor="b">
            <a:spAutoFit/>
          </a:bodyPr>
          <a:lstStyle/>
          <a:p>
            <a:pPr>
              <a:lnSpc>
                <a:spcPct val="90000"/>
              </a:lnSpc>
              <a:spcAft>
                <a:spcPts val="600"/>
              </a:spcAft>
            </a:pPr>
            <a:r>
              <a:rPr lang="ru-RU" sz="700" dirty="0">
                <a:solidFill>
                  <a:schemeClr val="bg1">
                    <a:lumMod val="50000"/>
                  </a:schemeClr>
                </a:solidFill>
                <a:latin typeface="PT Sans Caption" panose="020B0603020203020204" charset="0"/>
                <a:sym typeface="PT Sans Caption" panose="020B0603020203020204" charset="0"/>
              </a:rPr>
              <a:t>20181031_Обзор проекта маркировки_Добродеев ВГТРК_v1.pptx</a:t>
            </a:r>
          </a:p>
        </p:txBody>
      </p:sp>
    </p:spTree>
    <p:extLst>
      <p:ext uri="{BB962C8B-B14F-4D97-AF65-F5344CB8AC3E}">
        <p14:creationId xmlns="" xmlns:p14="http://schemas.microsoft.com/office/powerpoint/2010/main" val="4104214360"/>
      </p:ext>
    </p:extLst>
  </p:cSld>
  <p:clrMapOvr>
    <a:masterClrMapping/>
  </p:clrMapOvr>
  <mc:AlternateContent xmlns:mc="http://schemas.openxmlformats.org/markup-compatibility/2006">
    <mc:Choice xmlns="" xmlns:p14="http://schemas.microsoft.com/office/powerpoint/2010/main" Requires="p14">
      <p:transition p14:dur="250">
        <p:fade/>
      </p:transition>
    </mc:Choice>
    <mc:Fallback>
      <p:transition>
        <p:fade/>
      </p:transition>
    </mc:Fallback>
  </mc:AlternateContent>
  <p:extLst>
    <p:ext uri="{DCECCB84-F9BA-43D5-87BE-67443E8EF086}">
      <p15:sldGuideLst xmlns=""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1B2F0F4-054B-4E48-8198-B0A5275916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5424BC8B-2C46-4711-B690-6F96C1EEDE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3F5713AC-0FCD-4F7C-BEDC-88719B0B43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AC17A-075E-4A76-8E4F-5534E92C5D7F}" type="datetimeFigureOut">
              <a:rPr lang="ru-RU" smtClean="0"/>
              <a:pPr/>
              <a:t>31.08.2020</a:t>
            </a:fld>
            <a:endParaRPr lang="ru-RU" dirty="0"/>
          </a:p>
        </p:txBody>
      </p:sp>
      <p:sp>
        <p:nvSpPr>
          <p:cNvPr id="5" name="Нижний колонтитул 4">
            <a:extLst>
              <a:ext uri="{FF2B5EF4-FFF2-40B4-BE49-F238E27FC236}">
                <a16:creationId xmlns="" xmlns:a16="http://schemas.microsoft.com/office/drawing/2014/main" id="{D3A55CE7-2D11-4FDB-AB40-A9597DE542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 xmlns:a16="http://schemas.microsoft.com/office/drawing/2014/main" id="{6087B468-4E33-4FFF-B6E4-A24D40E5C1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4D6B57-65A2-4294-AD20-FBE31CEA1ECA}" type="slidenum">
              <a:rPr lang="ru-RU" smtClean="0"/>
              <a:pPr/>
              <a:t>‹#›</a:t>
            </a:fld>
            <a:endParaRPr lang="ru-RU" dirty="0"/>
          </a:p>
        </p:txBody>
      </p:sp>
    </p:spTree>
    <p:extLst>
      <p:ext uri="{BB962C8B-B14F-4D97-AF65-F5344CB8AC3E}">
        <p14:creationId xmlns="" xmlns:p14="http://schemas.microsoft.com/office/powerpoint/2010/main" val="3698171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tiff"/><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tiff"/><Relationship Id="rId7" Type="http://schemas.openxmlformats.org/officeDocument/2006/relationships/image" Target="../media/image17.png"/><Relationship Id="rId2" Type="http://schemas.openxmlformats.org/officeDocument/2006/relationships/image" Target="../media/image12.tiff"/><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tiff"/></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hyperlink" Target="https://markirovka.crpt.ru/login-kep" TargetMode="External"/><Relationship Id="rId4" Type="http://schemas.openxmlformats.org/officeDocument/2006/relationships/image" Target="../media/image20.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4.emf"/><Relationship Id="rId13" Type="http://schemas.openxmlformats.org/officeDocument/2006/relationships/hyperlink" Target="https://t.me/crptbreaking" TargetMode="External"/><Relationship Id="rId3" Type="http://schemas.openxmlformats.org/officeDocument/2006/relationships/hyperlink" Target="https://vk.com/crptec" TargetMode="External"/><Relationship Id="rId7" Type="http://schemas.openxmlformats.org/officeDocument/2006/relationships/image" Target="../media/image33.emf"/><Relationship Id="rId12" Type="http://schemas.openxmlformats.org/officeDocument/2006/relationships/image" Target="../media/image38.emf"/><Relationship Id="rId2" Type="http://schemas.openxmlformats.org/officeDocument/2006/relationships/hyperlink" Target="https://www.youtube.com/channel/UCkEJSvm2kK7Fc8nznr-oVlQ" TargetMode="Externa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emf"/><Relationship Id="rId5" Type="http://schemas.openxmlformats.org/officeDocument/2006/relationships/hyperlink" Target="https://www.facebook.com/crpt.ru/" TargetMode="External"/><Relationship Id="rId10" Type="http://schemas.openxmlformats.org/officeDocument/2006/relationships/image" Target="../media/image36.emf"/><Relationship Id="rId4" Type="http://schemas.openxmlformats.org/officeDocument/2006/relationships/hyperlink" Target="mailto:support@crpt.ru" TargetMode="External"/><Relationship Id="rId9" Type="http://schemas.openxmlformats.org/officeDocument/2006/relationships/image" Target="../media/image3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cstate="email">
            <a:extLst>
              <a:ext uri="{28A0092B-C50C-407E-A947-70E740481C1C}">
                <a14:useLocalDpi xmlns="" xmlns:a14="http://schemas.microsoft.com/office/drawing/2010/main"/>
              </a:ext>
            </a:extLst>
          </a:blip>
          <a:stretch>
            <a:fillRect/>
          </a:stretch>
        </p:blipFill>
        <p:spPr>
          <a:xfrm>
            <a:off x="0" y="0"/>
            <a:ext cx="12192000" cy="6858000"/>
          </a:xfrm>
          <a:prstGeom prst="rect">
            <a:avLst/>
          </a:prstGeom>
        </p:spPr>
      </p:pic>
      <p:graphicFrame>
        <p:nvGraphicFramePr>
          <p:cNvPr id="3" name="Object 2" hidden="1"/>
          <p:cNvGraphicFramePr>
            <a:graphicFrameLocks noChangeAspect="1"/>
          </p:cNvGraphicFramePr>
          <p:nvPr/>
        </p:nvGraphicFramePr>
        <p:xfrm>
          <a:off x="1588" y="1588"/>
          <a:ext cx="1587" cy="1587"/>
        </p:xfrm>
        <a:graphic>
          <a:graphicData uri="http://schemas.openxmlformats.org/presentationml/2006/ole">
            <p:oleObj spid="_x0000_s1046" name="think-cell Slide" r:id="rId6" imgW="360" imgH="360" progId="">
              <p:embed/>
            </p:oleObj>
          </a:graphicData>
        </a:graphic>
      </p:graphicFrame>
      <p:sp>
        <p:nvSpPr>
          <p:cNvPr id="2" name="Прямоугольник 1" hidden="1">
            <a:extLst>
              <a:ext uri="{FF2B5EF4-FFF2-40B4-BE49-F238E27FC236}">
                <a16:creationId xmlns="" xmlns:a16="http://schemas.microsoft.com/office/drawing/2014/main" id="{8E841189-6E24-49EA-9893-B74D2F36E95F}"/>
              </a:ext>
            </a:extLst>
          </p:cNvPr>
          <p:cNvSpPr/>
          <p:nvPr>
            <p:custDataLst>
              <p:tags r:id="rId2"/>
            </p:custDataLst>
          </p:nvPr>
        </p:nvSpPr>
        <p:spPr>
          <a:xfrm>
            <a:off x="0" y="0"/>
            <a:ext cx="158750" cy="158750"/>
          </a:xfrm>
          <a:prstGeom prst="rect">
            <a:avLst/>
          </a:prstGeom>
          <a:solidFill>
            <a:srgbClr val="595959"/>
          </a:solidFill>
          <a:ln w="9525" cap="rnd" cmpd="sng" algn="ctr">
            <a:solidFill>
              <a:srgbClr val="595959"/>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ru-RU" sz="2400" dirty="0">
              <a:solidFill>
                <a:srgbClr val="FFFFFF"/>
              </a:solidFill>
              <a:latin typeface="PT Sans Caption" panose="020B0603020203020204" pitchFamily="34" charset="-52"/>
              <a:ea typeface="+mj-ea"/>
              <a:cs typeface="+mj-cs"/>
              <a:sym typeface="PT Sans Caption" panose="020B0603020203020204" pitchFamily="34" charset="-52"/>
            </a:endParaRPr>
          </a:p>
        </p:txBody>
      </p:sp>
      <p:sp>
        <p:nvSpPr>
          <p:cNvPr id="17" name="Заголовок 1">
            <a:extLst>
              <a:ext uri="{FF2B5EF4-FFF2-40B4-BE49-F238E27FC236}">
                <a16:creationId xmlns="" xmlns:a16="http://schemas.microsoft.com/office/drawing/2014/main" id="{5247CEB9-4D53-7F4A-BFD7-67533D744F86}"/>
              </a:ext>
            </a:extLst>
          </p:cNvPr>
          <p:cNvSpPr txBox="1">
            <a:spLocks/>
          </p:cNvSpPr>
          <p:nvPr/>
        </p:nvSpPr>
        <p:spPr>
          <a:xfrm>
            <a:off x="113146" y="882875"/>
            <a:ext cx="6675774" cy="18513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a:lstStyle>
          <a:p>
            <a:pPr lvl="0">
              <a:defRPr/>
            </a:pPr>
            <a:r>
              <a:rPr lang="ru-RU" sz="2800" dirty="0">
                <a:latin typeface="Segoe UI" panose="020B0502040204020203" pitchFamily="34" charset="0"/>
                <a:cs typeface="Segoe UI" panose="020B0502040204020203" pitchFamily="34" charset="0"/>
              </a:rPr>
              <a:t>Государственная информационная система мониторинга (ГИС МТ)</a:t>
            </a:r>
          </a:p>
          <a:p>
            <a:pPr lvl="0">
              <a:defRPr/>
            </a:pPr>
            <a:endParaRPr lang="ru-RU" sz="2800" dirty="0">
              <a:solidFill>
                <a:srgbClr val="FFFFFF"/>
              </a:solidFill>
              <a:latin typeface="PT Sans Caption"/>
            </a:endParaRPr>
          </a:p>
          <a:p>
            <a:pPr lvl="0">
              <a:defRPr/>
            </a:pPr>
            <a:endParaRPr lang="ru-RU" sz="2800" dirty="0">
              <a:solidFill>
                <a:srgbClr val="FFFFFF"/>
              </a:solidFill>
              <a:latin typeface="PT Sans Caption"/>
            </a:endParaRPr>
          </a:p>
          <a:p>
            <a:pPr lvl="0">
              <a:defRPr/>
            </a:pPr>
            <a:r>
              <a:rPr lang="ru-RU" sz="2800" dirty="0">
                <a:solidFill>
                  <a:srgbClr val="FFFFFF"/>
                </a:solidFill>
                <a:latin typeface="PT Sans Caption"/>
              </a:rPr>
              <a:t>Маркировка шин</a:t>
            </a:r>
          </a:p>
          <a:p>
            <a:pPr lvl="0">
              <a:defRPr/>
            </a:pPr>
            <a:endParaRPr lang="ru-RU" sz="2800" dirty="0">
              <a:solidFill>
                <a:srgbClr val="FFFFFF"/>
              </a:solidFill>
              <a:latin typeface="PT Sans Caption"/>
            </a:endParaRPr>
          </a:p>
        </p:txBody>
      </p:sp>
      <p:cxnSp>
        <p:nvCxnSpPr>
          <p:cNvPr id="18" name="Прямая соединительная линия 17">
            <a:extLst>
              <a:ext uri="{FF2B5EF4-FFF2-40B4-BE49-F238E27FC236}">
                <a16:creationId xmlns="" xmlns:a16="http://schemas.microsoft.com/office/drawing/2014/main" id="{FA69B658-D35D-FA47-B558-AA3789C1B065}"/>
              </a:ext>
            </a:extLst>
          </p:cNvPr>
          <p:cNvCxnSpPr>
            <a:cxnSpLocks/>
          </p:cNvCxnSpPr>
          <p:nvPr/>
        </p:nvCxnSpPr>
        <p:spPr>
          <a:xfrm flipH="1">
            <a:off x="187273" y="1729335"/>
            <a:ext cx="5508677" cy="0"/>
          </a:xfrm>
          <a:prstGeom prst="line">
            <a:avLst/>
          </a:prstGeom>
          <a:ln w="41275">
            <a:solidFill>
              <a:srgbClr val="FFFF00"/>
            </a:solidFill>
          </a:ln>
        </p:spPr>
        <p:style>
          <a:lnRef idx="1">
            <a:schemeClr val="accent1"/>
          </a:lnRef>
          <a:fillRef idx="0">
            <a:schemeClr val="accent1"/>
          </a:fillRef>
          <a:effectRef idx="0">
            <a:schemeClr val="accent1"/>
          </a:effectRef>
          <a:fontRef idx="minor">
            <a:schemeClr val="tx1"/>
          </a:fontRef>
        </p:style>
      </p:cxnSp>
      <p:pic>
        <p:nvPicPr>
          <p:cNvPr id="19" name="Рисунок 18">
            <a:extLst>
              <a:ext uri="{FF2B5EF4-FFF2-40B4-BE49-F238E27FC236}">
                <a16:creationId xmlns="" xmlns:a16="http://schemas.microsoft.com/office/drawing/2014/main" id="{0E3CF5F0-1F20-6A4B-BB05-99540B8F50E0}"/>
              </a:ext>
            </a:extLst>
          </p:cNvPr>
          <p:cNvPicPr>
            <a:picLocks noChangeAspect="1"/>
          </p:cNvPicPr>
          <p:nvPr/>
        </p:nvPicPr>
        <p:blipFill>
          <a:blip r:embed="rId7" cstate="email">
            <a:extLst>
              <a:ext uri="{28A0092B-C50C-407E-A947-70E740481C1C}">
                <a14:useLocalDpi xmlns="" xmlns:a14="http://schemas.microsoft.com/office/drawing/2010/main"/>
              </a:ext>
            </a:extLst>
          </a:blip>
          <a:srcRect/>
          <a:stretch/>
        </p:blipFill>
        <p:spPr>
          <a:xfrm>
            <a:off x="839079" y="5396463"/>
            <a:ext cx="3920996" cy="733563"/>
          </a:xfrm>
          <a:prstGeom prst="rect">
            <a:avLst/>
          </a:prstGeom>
        </p:spPr>
      </p:pic>
    </p:spTree>
    <p:extLst>
      <p:ext uri="{BB962C8B-B14F-4D97-AF65-F5344CB8AC3E}">
        <p14:creationId xmlns="" xmlns:p14="http://schemas.microsoft.com/office/powerpoint/2010/main" val="43324094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Скругленный прямоугольник 31">
            <a:extLst>
              <a:ext uri="{FF2B5EF4-FFF2-40B4-BE49-F238E27FC236}">
                <a16:creationId xmlns="" xmlns:a16="http://schemas.microsoft.com/office/drawing/2014/main" id="{EF882E13-8480-1340-BE1A-B906F708639A}"/>
              </a:ext>
            </a:extLst>
          </p:cNvPr>
          <p:cNvSpPr/>
          <p:nvPr/>
        </p:nvSpPr>
        <p:spPr>
          <a:xfrm>
            <a:off x="4586380" y="5121543"/>
            <a:ext cx="3352359" cy="1208688"/>
          </a:xfrm>
          <a:prstGeom prst="roundRect">
            <a:avLst>
              <a:gd name="adj" fmla="val 6708"/>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b="1" dirty="0">
                <a:solidFill>
                  <a:schemeClr val="bg1"/>
                </a:solidFill>
                <a:latin typeface="Segoe UI" panose="020B0502040204020203" pitchFamily="34" charset="0"/>
                <a:ea typeface="Segoe UI" panose="020B0502040204020203" pitchFamily="34" charset="0"/>
                <a:cs typeface="Segoe UI" panose="020B0502040204020203" pitchFamily="34" charset="0"/>
                <a:sym typeface="PT Sans Caption"/>
              </a:rPr>
              <a:t>До 15 декабря 2020 года </a:t>
            </a:r>
            <a:r>
              <a:rPr lang="ru-RU" sz="1400" dirty="0">
                <a:solidFill>
                  <a:schemeClr val="bg1"/>
                </a:solidFill>
                <a:latin typeface="Segoe UI" panose="020B0502040204020203" pitchFamily="34" charset="0"/>
                <a:ea typeface="Segoe UI" panose="020B0502040204020203" pitchFamily="34" charset="0"/>
                <a:cs typeface="Segoe UI" panose="020B0502040204020203" pitchFamily="34" charset="0"/>
                <a:sym typeface="PT Sans Caption"/>
              </a:rPr>
              <a:t>осуществляется маркировка шин, ввезенных в РФ после 1 ноября 2020 года, но приобретенных до 1 ноября 2020 года.</a:t>
            </a:r>
          </a:p>
        </p:txBody>
      </p:sp>
      <p:sp>
        <p:nvSpPr>
          <p:cNvPr id="40" name="object 10">
            <a:extLst>
              <a:ext uri="{FF2B5EF4-FFF2-40B4-BE49-F238E27FC236}">
                <a16:creationId xmlns="" xmlns:a16="http://schemas.microsoft.com/office/drawing/2014/main" id="{45970079-42CB-ED46-AA33-57A950A3F493}"/>
              </a:ext>
            </a:extLst>
          </p:cNvPr>
          <p:cNvSpPr txBox="1"/>
          <p:nvPr/>
        </p:nvSpPr>
        <p:spPr>
          <a:xfrm>
            <a:off x="1010452" y="1560151"/>
            <a:ext cx="6086263" cy="442429"/>
          </a:xfrm>
          <a:prstGeom prst="rect">
            <a:avLst/>
          </a:prstGeom>
        </p:spPr>
        <p:txBody>
          <a:bodyPr vert="horz" wrap="square" lIns="0" tIns="11430" rIns="0" bIns="0" rtlCol="0">
            <a:spAutoFit/>
          </a:bodyPr>
          <a:lstStyle/>
          <a:p>
            <a:pPr lvl="0" defTabSz="1193566" hangingPunct="0">
              <a:defRPr/>
            </a:pPr>
            <a:r>
              <a:rPr lang="ru-RU" sz="14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В течение 7 дней </a:t>
            </a: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со дня возникновения необходимости оборота шин участники оборота должны зарегистрироваться в системе мониторинга</a:t>
            </a:r>
            <a:endPar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endParaRPr>
          </a:p>
        </p:txBody>
      </p:sp>
      <p:cxnSp>
        <p:nvCxnSpPr>
          <p:cNvPr id="18" name="Straight Connector 17">
            <a:extLst>
              <a:ext uri="{FF2B5EF4-FFF2-40B4-BE49-F238E27FC236}">
                <a16:creationId xmlns="" xmlns:a16="http://schemas.microsoft.com/office/drawing/2014/main" id="{9E12CB8C-8E38-364F-B6FF-6699067B5C3F}"/>
              </a:ext>
            </a:extLst>
          </p:cNvPr>
          <p:cNvCxnSpPr>
            <a:cxnSpLocks/>
          </p:cNvCxnSpPr>
          <p:nvPr/>
        </p:nvCxnSpPr>
        <p:spPr>
          <a:xfrm>
            <a:off x="1031877" y="3631892"/>
            <a:ext cx="10223016" cy="0"/>
          </a:xfrm>
          <a:prstGeom prst="line">
            <a:avLst/>
          </a:prstGeom>
          <a:ln w="25400">
            <a:solidFill>
              <a:schemeClr val="bg1">
                <a:lumMod val="5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0" name="Скругленный прямоугольник 131">
            <a:extLst>
              <a:ext uri="{FF2B5EF4-FFF2-40B4-BE49-F238E27FC236}">
                <a16:creationId xmlns="" xmlns:a16="http://schemas.microsoft.com/office/drawing/2014/main" id="{62310B4E-1D5A-EF4A-894A-AEA9FEE1C8EE}"/>
              </a:ext>
            </a:extLst>
          </p:cNvPr>
          <p:cNvSpPr/>
          <p:nvPr/>
        </p:nvSpPr>
        <p:spPr>
          <a:xfrm>
            <a:off x="1026433" y="2529125"/>
            <a:ext cx="1720121" cy="748857"/>
          </a:xfrm>
          <a:prstGeom prst="roundRect">
            <a:avLst/>
          </a:prstGeom>
          <a:solidFill>
            <a:srgbClr val="F6F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193566" hangingPunct="0">
              <a:defRPr/>
            </a:pPr>
            <a:r>
              <a:rPr lang="ru-RU"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с 1 ноября</a:t>
            </a:r>
          </a:p>
          <a:p>
            <a:pPr lvl="0" algn="ctr" defTabSz="1193566" hangingPunct="0">
              <a:defRPr/>
            </a:pPr>
            <a:r>
              <a:rPr lang="ru-RU"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2020 года</a:t>
            </a:r>
          </a:p>
        </p:txBody>
      </p:sp>
      <p:sp>
        <p:nvSpPr>
          <p:cNvPr id="23" name="Скругленный прямоугольник 131">
            <a:extLst>
              <a:ext uri="{FF2B5EF4-FFF2-40B4-BE49-F238E27FC236}">
                <a16:creationId xmlns="" xmlns:a16="http://schemas.microsoft.com/office/drawing/2014/main" id="{17FB9FC3-A1D6-5D49-A6A8-EE49FDA2D8FD}"/>
              </a:ext>
            </a:extLst>
          </p:cNvPr>
          <p:cNvSpPr/>
          <p:nvPr/>
        </p:nvSpPr>
        <p:spPr>
          <a:xfrm>
            <a:off x="4752136" y="2529125"/>
            <a:ext cx="1720121" cy="748857"/>
          </a:xfrm>
          <a:prstGeom prst="roundRect">
            <a:avLst/>
          </a:prstGeom>
          <a:solidFill>
            <a:srgbClr val="F6F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193566" hangingPunct="0">
              <a:defRPr/>
            </a:pPr>
            <a:r>
              <a:rPr lang="ru-RU"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с 15 декабря 2020 года</a:t>
            </a:r>
          </a:p>
        </p:txBody>
      </p:sp>
      <p:sp>
        <p:nvSpPr>
          <p:cNvPr id="26" name="Скругленный прямоугольник 131">
            <a:extLst>
              <a:ext uri="{FF2B5EF4-FFF2-40B4-BE49-F238E27FC236}">
                <a16:creationId xmlns="" xmlns:a16="http://schemas.microsoft.com/office/drawing/2014/main" id="{01A9F90D-9370-A846-87FC-FFCB652451D5}"/>
              </a:ext>
            </a:extLst>
          </p:cNvPr>
          <p:cNvSpPr/>
          <p:nvPr/>
        </p:nvSpPr>
        <p:spPr>
          <a:xfrm>
            <a:off x="8187845" y="2529125"/>
            <a:ext cx="1720121" cy="748857"/>
          </a:xfrm>
          <a:prstGeom prst="roundRect">
            <a:avLst/>
          </a:prstGeom>
          <a:solidFill>
            <a:srgbClr val="F6F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193566" hangingPunct="0">
              <a:defRPr/>
            </a:pPr>
            <a:r>
              <a:rPr lang="ru-RU"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1 марта</a:t>
            </a:r>
          </a:p>
          <a:p>
            <a:pPr lvl="0" algn="ctr" defTabSz="1193566" hangingPunct="0">
              <a:defRPr/>
            </a:pPr>
            <a:r>
              <a:rPr lang="ru-RU"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2021 года</a:t>
            </a:r>
          </a:p>
        </p:txBody>
      </p:sp>
      <p:sp>
        <p:nvSpPr>
          <p:cNvPr id="28" name="object 10">
            <a:extLst>
              <a:ext uri="{FF2B5EF4-FFF2-40B4-BE49-F238E27FC236}">
                <a16:creationId xmlns="" xmlns:a16="http://schemas.microsoft.com/office/drawing/2014/main" id="{01EF9888-C157-B145-9494-3E4EDCA18E02}"/>
              </a:ext>
            </a:extLst>
          </p:cNvPr>
          <p:cNvSpPr txBox="1"/>
          <p:nvPr/>
        </p:nvSpPr>
        <p:spPr>
          <a:xfrm>
            <a:off x="1010453" y="4080160"/>
            <a:ext cx="3067048" cy="2165978"/>
          </a:xfrm>
          <a:prstGeom prst="rect">
            <a:avLst/>
          </a:prstGeom>
        </p:spPr>
        <p:txBody>
          <a:bodyPr vert="horz" wrap="square" lIns="0" tIns="11430" rIns="0" bIns="0" rtlCol="0">
            <a:spAutoFit/>
          </a:bodyPr>
          <a:lstStyle/>
          <a:p>
            <a:pPr lvl="0" defTabSz="1193566" hangingPunct="0">
              <a:defRPr/>
            </a:pPr>
            <a:r>
              <a:rPr lang="ru-RU" sz="14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Запрещается</a:t>
            </a: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производство </a:t>
            </a:r>
          </a:p>
          <a:p>
            <a:pPr lvl="0" defTabSz="1193566" hangingPunct="0">
              <a:defRPr/>
            </a:pP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и импорт немаркированных шин, </a:t>
            </a:r>
          </a:p>
          <a:p>
            <a:pPr lvl="0" defTabSz="1193566" hangingPunct="0">
              <a:defRPr/>
            </a:pP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а также приобретение немаркированных шин участниками оборота, работающими напрямую </a:t>
            </a:r>
          </a:p>
          <a:p>
            <a:pPr lvl="0" defTabSz="1193566" hangingPunct="0">
              <a:defRPr/>
            </a:pP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с производителями и импортерами. </a:t>
            </a:r>
          </a:p>
          <a:p>
            <a:pPr lvl="0" defTabSz="1193566" hangingPunct="0">
              <a:defRPr/>
            </a:pPr>
            <a:endParaRPr lang="ru-RU" sz="14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endParaRPr>
          </a:p>
          <a:p>
            <a:pPr lvl="0" defTabSz="1193566" hangingPunct="0">
              <a:defRPr/>
            </a:pPr>
            <a:r>
              <a:rPr lang="ru-RU" sz="14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Обязательна</a:t>
            </a: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передача сведений</a:t>
            </a:r>
          </a:p>
          <a:p>
            <a:pPr lvl="0" defTabSz="1193566" hangingPunct="0">
              <a:defRPr/>
            </a:pP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в ГИС при розничной реализации маркированных шин</a:t>
            </a:r>
            <a:endPar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endParaRPr>
          </a:p>
        </p:txBody>
      </p:sp>
      <p:sp>
        <p:nvSpPr>
          <p:cNvPr id="30" name="object 10">
            <a:extLst>
              <a:ext uri="{FF2B5EF4-FFF2-40B4-BE49-F238E27FC236}">
                <a16:creationId xmlns="" xmlns:a16="http://schemas.microsoft.com/office/drawing/2014/main" id="{C29CCA1F-75FF-4543-9BF7-373869E89CF9}"/>
              </a:ext>
            </a:extLst>
          </p:cNvPr>
          <p:cNvSpPr txBox="1"/>
          <p:nvPr/>
        </p:nvSpPr>
        <p:spPr>
          <a:xfrm>
            <a:off x="4752136" y="4080160"/>
            <a:ext cx="3067048" cy="442429"/>
          </a:xfrm>
          <a:prstGeom prst="rect">
            <a:avLst/>
          </a:prstGeom>
        </p:spPr>
        <p:txBody>
          <a:bodyPr vert="horz" wrap="square" lIns="0" tIns="11430" rIns="0" bIns="0" rtlCol="0">
            <a:spAutoFit/>
          </a:bodyPr>
          <a:lstStyle/>
          <a:p>
            <a:pPr lvl="0" defTabSz="1193566" hangingPunct="0">
              <a:defRPr/>
            </a:pPr>
            <a:r>
              <a:rPr lang="ru-RU" sz="14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Запрещается</a:t>
            </a: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оборот и вывод</a:t>
            </a:r>
          </a:p>
          <a:p>
            <a:pPr lvl="0" defTabSz="1193566" hangingPunct="0">
              <a:defRPr/>
            </a:pP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из оборота немаркированных </a:t>
            </a:r>
            <a:r>
              <a:rPr lang="ru-RU" sz="1400" dirty="0" smtClean="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шин*</a:t>
            </a:r>
            <a:endPar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endParaRPr>
          </a:p>
        </p:txBody>
      </p:sp>
      <p:sp>
        <p:nvSpPr>
          <p:cNvPr id="31" name="object 10">
            <a:extLst>
              <a:ext uri="{FF2B5EF4-FFF2-40B4-BE49-F238E27FC236}">
                <a16:creationId xmlns="" xmlns:a16="http://schemas.microsoft.com/office/drawing/2014/main" id="{20004A0C-EF39-BE40-B15F-884B9355ABCF}"/>
              </a:ext>
            </a:extLst>
          </p:cNvPr>
          <p:cNvSpPr txBox="1"/>
          <p:nvPr/>
        </p:nvSpPr>
        <p:spPr>
          <a:xfrm>
            <a:off x="8187845" y="4080160"/>
            <a:ext cx="3067048" cy="2165978"/>
          </a:xfrm>
          <a:prstGeom prst="rect">
            <a:avLst/>
          </a:prstGeom>
        </p:spPr>
        <p:txBody>
          <a:bodyPr vert="horz" wrap="square" lIns="0" tIns="11430" rIns="0" bIns="0" rtlCol="0">
            <a:spAutoFit/>
          </a:bodyPr>
          <a:lstStyle/>
          <a:p>
            <a:pPr lvl="0" defTabSz="1193566" hangingPunct="0">
              <a:defRPr/>
            </a:pPr>
            <a:r>
              <a:rPr lang="ru-RU" sz="14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До 1 марта 2021 </a:t>
            </a: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года все участники оборота обязаны промаркировать товарные остатки, нереализованные до 15 декабря 2020 года</a:t>
            </a:r>
          </a:p>
          <a:p>
            <a:pPr lvl="0" defTabSz="1193566" hangingPunct="0">
              <a:defRPr/>
            </a:pPr>
            <a:endPar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endParaRPr>
          </a:p>
          <a:p>
            <a:pPr lvl="0" defTabSz="1193566" hangingPunct="0">
              <a:defRPr/>
            </a:pPr>
            <a:r>
              <a:rPr lang="ru-RU" sz="14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С 1 марта 2021 </a:t>
            </a: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года все участники оборота обязаны передавать сведения в отношении всех действий по обороту шин в систему маркировки Честный ЗНАК</a:t>
            </a:r>
          </a:p>
        </p:txBody>
      </p:sp>
      <p:pic>
        <p:nvPicPr>
          <p:cNvPr id="35" name="Picture 58">
            <a:extLst>
              <a:ext uri="{FF2B5EF4-FFF2-40B4-BE49-F238E27FC236}">
                <a16:creationId xmlns="" xmlns:a16="http://schemas.microsoft.com/office/drawing/2014/main" id="{CE10A1EC-D705-0442-83FB-78C0A590C4B2}"/>
              </a:ext>
            </a:extLst>
          </p:cNvPr>
          <p:cNvPicPr>
            <a:picLocks noChangeAspect="1"/>
          </p:cNvPicPr>
          <p:nvPr/>
        </p:nvPicPr>
        <p:blipFill>
          <a:blip r:embed="rId2" cstate="print"/>
          <a:stretch>
            <a:fillRect/>
          </a:stretch>
        </p:blipFill>
        <p:spPr>
          <a:xfrm>
            <a:off x="1704913" y="3458056"/>
            <a:ext cx="360000" cy="360000"/>
          </a:xfrm>
          <a:prstGeom prst="rect">
            <a:avLst/>
          </a:prstGeom>
        </p:spPr>
      </p:pic>
      <p:pic>
        <p:nvPicPr>
          <p:cNvPr id="38" name="Picture 58">
            <a:extLst>
              <a:ext uri="{FF2B5EF4-FFF2-40B4-BE49-F238E27FC236}">
                <a16:creationId xmlns="" xmlns:a16="http://schemas.microsoft.com/office/drawing/2014/main" id="{FE959DAA-1E14-6D4D-994B-C327D4FEE19E}"/>
              </a:ext>
            </a:extLst>
          </p:cNvPr>
          <p:cNvPicPr>
            <a:picLocks noChangeAspect="1"/>
          </p:cNvPicPr>
          <p:nvPr/>
        </p:nvPicPr>
        <p:blipFill>
          <a:blip r:embed="rId2" cstate="print"/>
          <a:stretch>
            <a:fillRect/>
          </a:stretch>
        </p:blipFill>
        <p:spPr>
          <a:xfrm>
            <a:off x="5429421" y="3458056"/>
            <a:ext cx="360000" cy="360000"/>
          </a:xfrm>
          <a:prstGeom prst="rect">
            <a:avLst/>
          </a:prstGeom>
        </p:spPr>
      </p:pic>
      <p:pic>
        <p:nvPicPr>
          <p:cNvPr id="39" name="Picture 58">
            <a:extLst>
              <a:ext uri="{FF2B5EF4-FFF2-40B4-BE49-F238E27FC236}">
                <a16:creationId xmlns="" xmlns:a16="http://schemas.microsoft.com/office/drawing/2014/main" id="{D037BFED-E5EC-7541-BA29-98AE90C19F7D}"/>
              </a:ext>
            </a:extLst>
          </p:cNvPr>
          <p:cNvPicPr>
            <a:picLocks noChangeAspect="1"/>
          </p:cNvPicPr>
          <p:nvPr/>
        </p:nvPicPr>
        <p:blipFill>
          <a:blip r:embed="rId2" cstate="print"/>
          <a:stretch>
            <a:fillRect/>
          </a:stretch>
        </p:blipFill>
        <p:spPr>
          <a:xfrm>
            <a:off x="8875148" y="3458056"/>
            <a:ext cx="360000" cy="360000"/>
          </a:xfrm>
          <a:prstGeom prst="rect">
            <a:avLst/>
          </a:prstGeom>
        </p:spPr>
      </p:pic>
      <p:sp>
        <p:nvSpPr>
          <p:cNvPr id="15" name="Скругленный прямоугольник 102">
            <a:extLst>
              <a:ext uri="{FF2B5EF4-FFF2-40B4-BE49-F238E27FC236}">
                <a16:creationId xmlns="" xmlns:a16="http://schemas.microsoft.com/office/drawing/2014/main" id="{AE2258E9-F96E-4B5B-8BBA-5BEDEB66925C}"/>
              </a:ext>
            </a:extLst>
          </p:cNvPr>
          <p:cNvSpPr/>
          <p:nvPr/>
        </p:nvSpPr>
        <p:spPr>
          <a:xfrm>
            <a:off x="696000" y="300406"/>
            <a:ext cx="10800000" cy="9036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600" b="1" dirty="0">
                <a:solidFill>
                  <a:srgbClr val="6D6E71"/>
                </a:solidFill>
                <a:latin typeface="Segoe UI" panose="020B0502040204020203" pitchFamily="34" charset="0"/>
                <a:cs typeface="Segoe UI" panose="020B0502040204020203" pitchFamily="34" charset="0"/>
              </a:rPr>
              <a:t>C 1 </a:t>
            </a:r>
            <a:r>
              <a:rPr lang="ru-RU" sz="2600" b="1" dirty="0">
                <a:solidFill>
                  <a:srgbClr val="6D6E71"/>
                </a:solidFill>
                <a:latin typeface="Segoe UI" panose="020B0502040204020203" pitchFamily="34" charset="0"/>
                <a:cs typeface="Segoe UI" panose="020B0502040204020203" pitchFamily="34" charset="0"/>
              </a:rPr>
              <a:t>марта 2021 не должно остаться шин без маркировки</a:t>
            </a:r>
            <a:endParaRPr lang="en-US" sz="2600" b="1" dirty="0">
              <a:solidFill>
                <a:srgbClr val="6D6E71"/>
              </a:solidFill>
              <a:latin typeface="Segoe UI" panose="020B0502040204020203" pitchFamily="34" charset="0"/>
              <a:cs typeface="Segoe UI" panose="020B0502040204020203" pitchFamily="34" charset="0"/>
            </a:endParaRPr>
          </a:p>
        </p:txBody>
      </p:sp>
      <p:sp>
        <p:nvSpPr>
          <p:cNvPr id="17" name="object 10">
            <a:extLst>
              <a:ext uri="{FF2B5EF4-FFF2-40B4-BE49-F238E27FC236}">
                <a16:creationId xmlns="" xmlns:a16="http://schemas.microsoft.com/office/drawing/2014/main" id="{9D02DEE1-32AE-9444-BE84-5F1E157740DE}"/>
              </a:ext>
            </a:extLst>
          </p:cNvPr>
          <p:cNvSpPr txBox="1"/>
          <p:nvPr/>
        </p:nvSpPr>
        <p:spPr>
          <a:xfrm>
            <a:off x="8584354" y="1560242"/>
            <a:ext cx="2911646" cy="442429"/>
          </a:xfrm>
          <a:prstGeom prst="rect">
            <a:avLst/>
          </a:prstGeom>
        </p:spPr>
        <p:txBody>
          <a:bodyPr vert="horz" wrap="square" lIns="0" tIns="11430" rIns="0" bIns="0" rtlCol="0">
            <a:spAutoFit/>
          </a:bodyPr>
          <a:lstStyle/>
          <a:p>
            <a:r>
              <a:rPr lang="ru-RU" sz="1400" dirty="0">
                <a:solidFill>
                  <a:srgbClr val="595959"/>
                </a:solidFill>
                <a:latin typeface="Segoe UI" panose="020B0502040204020203" pitchFamily="34" charset="0"/>
                <a:ea typeface="Segoe UI" panose="020B0502040204020203" pitchFamily="34" charset="0"/>
                <a:cs typeface="Segoe UI" panose="020B0502040204020203" pitchFamily="34" charset="0"/>
              </a:rPr>
              <a:t>Постановление правительства РФ</a:t>
            </a:r>
          </a:p>
          <a:p>
            <a:r>
              <a:rPr lang="ru-RU" sz="1400" dirty="0">
                <a:solidFill>
                  <a:srgbClr val="595959"/>
                </a:solidFill>
                <a:latin typeface="Segoe UI" panose="020B0502040204020203" pitchFamily="34" charset="0"/>
                <a:ea typeface="Segoe UI" panose="020B0502040204020203" pitchFamily="34" charset="0"/>
                <a:cs typeface="Segoe UI" panose="020B0502040204020203" pitchFamily="34" charset="0"/>
              </a:rPr>
              <a:t>№ 1958 от 31.12.2019</a:t>
            </a:r>
          </a:p>
        </p:txBody>
      </p:sp>
      <p:cxnSp>
        <p:nvCxnSpPr>
          <p:cNvPr id="4" name="Straight Connector 3">
            <a:extLst>
              <a:ext uri="{FF2B5EF4-FFF2-40B4-BE49-F238E27FC236}">
                <a16:creationId xmlns="" xmlns:a16="http://schemas.microsoft.com/office/drawing/2014/main" id="{26D6198A-E46E-854B-9D64-7CB5F80EBFEB}"/>
              </a:ext>
            </a:extLst>
          </p:cNvPr>
          <p:cNvCxnSpPr/>
          <p:nvPr/>
        </p:nvCxnSpPr>
        <p:spPr>
          <a:xfrm>
            <a:off x="8273143" y="1560151"/>
            <a:ext cx="0" cy="442429"/>
          </a:xfrm>
          <a:prstGeom prst="line">
            <a:avLst/>
          </a:prstGeom>
          <a:ln w="25400">
            <a:solidFill>
              <a:srgbClr val="595959"/>
            </a:solidFill>
            <a:prstDash val="sysDot"/>
          </a:ln>
        </p:spPr>
        <p:style>
          <a:lnRef idx="1">
            <a:schemeClr val="accent1"/>
          </a:lnRef>
          <a:fillRef idx="0">
            <a:schemeClr val="accent1"/>
          </a:fillRef>
          <a:effectRef idx="0">
            <a:schemeClr val="accent1"/>
          </a:effectRef>
          <a:fontRef idx="minor">
            <a:schemeClr val="tx1"/>
          </a:fontRef>
        </p:style>
      </p:cxnSp>
      <p:sp>
        <p:nvSpPr>
          <p:cNvPr id="19" name="object 10">
            <a:extLst>
              <a:ext uri="{FF2B5EF4-FFF2-40B4-BE49-F238E27FC236}">
                <a16:creationId xmlns="" xmlns:a16="http://schemas.microsoft.com/office/drawing/2014/main" id="{C29CCA1F-75FF-4543-9BF7-373869E89CF9}"/>
              </a:ext>
            </a:extLst>
          </p:cNvPr>
          <p:cNvSpPr txBox="1"/>
          <p:nvPr/>
        </p:nvSpPr>
        <p:spPr>
          <a:xfrm>
            <a:off x="5122334" y="4613560"/>
            <a:ext cx="2548466" cy="319318"/>
          </a:xfrm>
          <a:prstGeom prst="rect">
            <a:avLst/>
          </a:prstGeom>
        </p:spPr>
        <p:txBody>
          <a:bodyPr vert="horz" wrap="square" lIns="0" tIns="11430" rIns="0" bIns="0" rtlCol="0">
            <a:spAutoFit/>
          </a:bodyPr>
          <a:lstStyle/>
          <a:p>
            <a:pPr lvl="0" defTabSz="1193566" hangingPunct="0">
              <a:defRPr/>
            </a:pPr>
            <a:r>
              <a:rPr lang="ru-RU" sz="1000" dirty="0" smtClean="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*хранение </a:t>
            </a:r>
            <a:r>
              <a:rPr lang="ru-RU" sz="1000" dirty="0" err="1" smtClean="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непромаркированных</a:t>
            </a:r>
            <a:r>
              <a:rPr lang="ru-RU" sz="1000" dirty="0" smtClean="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остатков  возможно до 01.03.2021</a:t>
            </a:r>
            <a:endParaRPr lang="ru-RU" sz="10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endParaRPr>
          </a:p>
        </p:txBody>
      </p:sp>
    </p:spTree>
    <p:extLst>
      <p:ext uri="{BB962C8B-B14F-4D97-AF65-F5344CB8AC3E}">
        <p14:creationId xmlns="" xmlns:p14="http://schemas.microsoft.com/office/powerpoint/2010/main" val="76301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 xmlns:a16="http://schemas.microsoft.com/office/drawing/2014/main" id="{D0753685-F4EB-0245-8C77-4A620A8AA9DC}"/>
              </a:ext>
            </a:extLst>
          </p:cNvPr>
          <p:cNvGrpSpPr/>
          <p:nvPr/>
        </p:nvGrpSpPr>
        <p:grpSpPr>
          <a:xfrm>
            <a:off x="1863026" y="1333540"/>
            <a:ext cx="1632331" cy="1507980"/>
            <a:chOff x="1542553" y="4929409"/>
            <a:chExt cx="1948432" cy="1800000"/>
          </a:xfrm>
        </p:grpSpPr>
        <p:pic>
          <p:nvPicPr>
            <p:cNvPr id="4" name="Рисунок 3" descr="Изображение выглядит как чашка, черный, кофе, сидит&#10;&#10;Автоматически созданное описание">
              <a:extLst>
                <a:ext uri="{FF2B5EF4-FFF2-40B4-BE49-F238E27FC236}">
                  <a16:creationId xmlns="" xmlns:a16="http://schemas.microsoft.com/office/drawing/2014/main" id="{AC7EFBA0-50A5-5C44-B1A1-939E777C2E1C}"/>
                </a:ext>
              </a:extLst>
            </p:cNvPr>
            <p:cNvPicPr>
              <a:picLocks noChangeAspect="1"/>
            </p:cNvPicPr>
            <p:nvPr/>
          </p:nvPicPr>
          <p:blipFill>
            <a:blip r:embed="rId2" cstate="print">
              <a:extLst>
                <a:ext uri="{28A0092B-C50C-407E-A947-70E740481C1C}">
                  <a14:useLocalDpi xmlns="" xmlns:a14="http://schemas.microsoft.com/office/drawing/2010/main"/>
                </a:ext>
              </a:extLst>
            </a:blip>
            <a:stretch>
              <a:fillRect/>
            </a:stretch>
          </p:blipFill>
          <p:spPr>
            <a:xfrm>
              <a:off x="1542553" y="4929409"/>
              <a:ext cx="1800000" cy="1800000"/>
            </a:xfrm>
            <a:prstGeom prst="rect">
              <a:avLst/>
            </a:prstGeom>
          </p:spPr>
        </p:pic>
        <p:pic>
          <p:nvPicPr>
            <p:cNvPr id="9" name="Рисунок 8" descr="Изображение выглядит как часы&#10;&#10;Автоматически созданное описание">
              <a:extLst>
                <a:ext uri="{FF2B5EF4-FFF2-40B4-BE49-F238E27FC236}">
                  <a16:creationId xmlns="" xmlns:a16="http://schemas.microsoft.com/office/drawing/2014/main" id="{C0E56D67-927E-D145-A65F-B4445E20D346}"/>
                </a:ext>
              </a:extLst>
            </p:cNvPr>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2328780" y="4940950"/>
              <a:ext cx="1162205" cy="1162205"/>
            </a:xfrm>
            <a:prstGeom prst="rect">
              <a:avLst/>
            </a:prstGeom>
          </p:spPr>
        </p:pic>
      </p:grpSp>
      <p:pic>
        <p:nvPicPr>
          <p:cNvPr id="26" name="Рисунок 25" descr="Изображение выглядит как чашка, черный, кофе, сидит&#10;&#10;Автоматически созданное описание">
            <a:extLst>
              <a:ext uri="{FF2B5EF4-FFF2-40B4-BE49-F238E27FC236}">
                <a16:creationId xmlns="" xmlns:a16="http://schemas.microsoft.com/office/drawing/2014/main" id="{18F063B4-4C3E-D140-84B3-425301B8BDF3}"/>
              </a:ext>
            </a:extLst>
          </p:cNvPr>
          <p:cNvPicPr>
            <a:picLocks noChangeAspect="1"/>
          </p:cNvPicPr>
          <p:nvPr/>
        </p:nvPicPr>
        <p:blipFill>
          <a:blip r:embed="rId2" cstate="print">
            <a:extLst>
              <a:ext uri="{28A0092B-C50C-407E-A947-70E740481C1C}">
                <a14:useLocalDpi xmlns="" xmlns:a14="http://schemas.microsoft.com/office/drawing/2010/main"/>
              </a:ext>
            </a:extLst>
          </a:blip>
          <a:stretch>
            <a:fillRect/>
          </a:stretch>
        </p:blipFill>
        <p:spPr>
          <a:xfrm>
            <a:off x="5348710" y="1333540"/>
            <a:ext cx="1507980" cy="1507980"/>
          </a:xfrm>
          <a:prstGeom prst="rect">
            <a:avLst/>
          </a:prstGeom>
        </p:spPr>
      </p:pic>
      <p:sp>
        <p:nvSpPr>
          <p:cNvPr id="19" name="object 10">
            <a:extLst>
              <a:ext uri="{FF2B5EF4-FFF2-40B4-BE49-F238E27FC236}">
                <a16:creationId xmlns="" xmlns:a16="http://schemas.microsoft.com/office/drawing/2014/main" id="{040DD3BD-B240-2847-809A-6679AA5EE3D2}"/>
              </a:ext>
            </a:extLst>
          </p:cNvPr>
          <p:cNvSpPr txBox="1"/>
          <p:nvPr/>
        </p:nvSpPr>
        <p:spPr>
          <a:xfrm>
            <a:off x="1239192" y="2988305"/>
            <a:ext cx="2880000" cy="1546577"/>
          </a:xfrm>
          <a:prstGeom prst="rect">
            <a:avLst/>
          </a:prstGeom>
        </p:spPr>
        <p:txBody>
          <a:bodyPr vert="horz" wrap="square" lIns="0" tIns="11430" rIns="0" bIns="0" rtlCol="0">
            <a:spAutoFit/>
          </a:bodyPr>
          <a:lstStyle/>
          <a:p>
            <a:pPr lvl="0" defTabSz="1193566" hangingPunct="0">
              <a:lnSpc>
                <a:spcPct val="150000"/>
              </a:lnSpc>
              <a:defRPr/>
            </a:pPr>
            <a:r>
              <a:rPr lang="ru-RU" sz="105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МАРКИРОВКЕ ПОДЛЕЖАТ ВСЕ ТОВАРЫ С КОДАМИ: </a:t>
            </a:r>
          </a:p>
          <a:p>
            <a:pPr lvl="0" defTabSz="1193566" hangingPunct="0">
              <a:lnSpc>
                <a:spcPct val="150000"/>
              </a:lnSpc>
              <a:defRPr/>
            </a:pPr>
            <a:r>
              <a:rPr lang="ru-RU" sz="105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ТН ВЭД </a:t>
            </a: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4011 10 000 3, 4011 10 000 9, 4011 20 100 0, 4011 20 900 0, 4011 40 000 0, 4011 70 000 0, 4011 80 000 0, 4011 90 000 0. </a:t>
            </a:r>
            <a:endParaRPr lang="en-US"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endParaRPr>
          </a:p>
          <a:p>
            <a:pPr lvl="0" defTabSz="1193566" hangingPunct="0">
              <a:defRPr/>
            </a:pPr>
            <a:r>
              <a:rPr lang="ru-RU" sz="105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ОКПД2</a:t>
            </a: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22.11.11, 22.11.12.110, 22.11.13.110, 22.11.14, 22.11.15.120</a:t>
            </a:r>
          </a:p>
        </p:txBody>
      </p:sp>
      <p:sp>
        <p:nvSpPr>
          <p:cNvPr id="21" name="object 10">
            <a:extLst>
              <a:ext uri="{FF2B5EF4-FFF2-40B4-BE49-F238E27FC236}">
                <a16:creationId xmlns="" xmlns:a16="http://schemas.microsoft.com/office/drawing/2014/main" id="{25F56C5A-25AA-7047-B0CE-5CBA473F28C0}"/>
              </a:ext>
            </a:extLst>
          </p:cNvPr>
          <p:cNvSpPr txBox="1"/>
          <p:nvPr/>
        </p:nvSpPr>
        <p:spPr>
          <a:xfrm>
            <a:off x="4451225" y="2988305"/>
            <a:ext cx="3248137" cy="3243196"/>
          </a:xfrm>
          <a:prstGeom prst="rect">
            <a:avLst/>
          </a:prstGeom>
        </p:spPr>
        <p:txBody>
          <a:bodyPr vert="horz" wrap="square" lIns="0" tIns="11430" rIns="0" bIns="0" rtlCol="0">
            <a:spAutoFit/>
          </a:bodyPr>
          <a:lstStyle/>
          <a:p>
            <a:pPr lvl="0" defTabSz="1193566" hangingPunct="0">
              <a:lnSpc>
                <a:spcPct val="150000"/>
              </a:lnSpc>
              <a:defRPr/>
            </a:pPr>
            <a:r>
              <a:rPr lang="ru-RU" sz="105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ШИНЫ ПНЕВМАТИЧЕСКИЕ РЕЗИНОВЫЕ НОВЫЕ: </a:t>
            </a:r>
          </a:p>
          <a:p>
            <a:pPr marL="285750" lvl="0" indent="-28575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Для легковых автомобилей (включая грузопассажирские автомобили-фургоны и спортивные автомобили) </a:t>
            </a:r>
          </a:p>
          <a:p>
            <a:pPr marL="285750" lvl="0" indent="-28575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Для автобусов или моторных транспортных средств для перевозки грузов </a:t>
            </a:r>
          </a:p>
          <a:p>
            <a:pPr marL="285750" lvl="0" indent="-28575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Для мотоциклов </a:t>
            </a:r>
          </a:p>
          <a:p>
            <a:pPr marL="285750" lvl="0" indent="-28575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Для сельскохозяйственных или лесохозяйственных транспортных средств и машин </a:t>
            </a:r>
          </a:p>
          <a:p>
            <a:pPr marL="285750" lvl="0" indent="-28575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Для транспортных средств и машин, используемых в строительстве или промышленности</a:t>
            </a:r>
          </a:p>
          <a:p>
            <a:pPr lvl="0" defTabSz="1193566" hangingPunct="0">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a:t>
            </a:r>
          </a:p>
          <a:p>
            <a:pPr lvl="0" defTabSz="1193566" hangingPunct="0">
              <a:defRPr/>
            </a:pPr>
            <a:endPar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endParaRPr>
          </a:p>
          <a:p>
            <a:pPr lvl="0" defTabSz="1193566" hangingPunct="0">
              <a:lnSpc>
                <a:spcPct val="150000"/>
              </a:lnSpc>
              <a:defRPr/>
            </a:pPr>
            <a:r>
              <a:rPr lang="ru-RU" sz="105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ШИНЫ РЕЗИНОВЫЕ СПЛОШНЫЕ ИЛИ ПОЛУПНЕВМАТИЧЕСКИЕ: </a:t>
            </a:r>
          </a:p>
          <a:p>
            <a:pPr marL="342900" lvl="0" indent="-342900" defTabSz="1193566" hangingPunct="0">
              <a:lnSpc>
                <a:spcPct val="150000"/>
              </a:lnSpc>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Прочие шины </a:t>
            </a:r>
          </a:p>
        </p:txBody>
      </p:sp>
      <p:sp>
        <p:nvSpPr>
          <p:cNvPr id="22" name="object 10">
            <a:extLst>
              <a:ext uri="{FF2B5EF4-FFF2-40B4-BE49-F238E27FC236}">
                <a16:creationId xmlns="" xmlns:a16="http://schemas.microsoft.com/office/drawing/2014/main" id="{72926718-0CCF-4743-80F6-56BBFAB98D25}"/>
              </a:ext>
            </a:extLst>
          </p:cNvPr>
          <p:cNvSpPr txBox="1"/>
          <p:nvPr/>
        </p:nvSpPr>
        <p:spPr>
          <a:xfrm>
            <a:off x="8072806" y="2988305"/>
            <a:ext cx="2880000" cy="1869743"/>
          </a:xfrm>
          <a:prstGeom prst="rect">
            <a:avLst/>
          </a:prstGeom>
        </p:spPr>
        <p:txBody>
          <a:bodyPr vert="horz" wrap="square" lIns="0" tIns="11430" rIns="0" bIns="0" rtlCol="0">
            <a:spAutoFit/>
          </a:bodyPr>
          <a:lstStyle/>
          <a:p>
            <a:pPr lvl="0" defTabSz="1193566" hangingPunct="0">
              <a:lnSpc>
                <a:spcPct val="150000"/>
              </a:lnSpc>
              <a:defRPr/>
            </a:pPr>
            <a:r>
              <a:rPr lang="ru-RU" sz="105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ИСКЛЮЧЕНО: </a:t>
            </a:r>
          </a:p>
          <a:p>
            <a:pPr marL="342900" lvl="0" indent="-34290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Шины и покрышки пневматические резиновые новые для использования</a:t>
            </a:r>
            <a:r>
              <a:rPr lang="en-US"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a:t>
            </a: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на воздушных судах </a:t>
            </a:r>
          </a:p>
          <a:p>
            <a:pPr marL="342900" lvl="0" indent="-34290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Шины и покрышки пневматические резиновые новые для велосипедов </a:t>
            </a:r>
          </a:p>
          <a:p>
            <a:pPr marL="342900" lvl="0" indent="-34290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Шины и покрышки пневматические резиновые восстановленные </a:t>
            </a:r>
          </a:p>
          <a:p>
            <a:pPr marL="342900" lvl="0" indent="-34290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Протекторы взаимозаменяемые </a:t>
            </a:r>
          </a:p>
          <a:p>
            <a:pPr marL="342900" lvl="0" indent="-34290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Ободные ленты </a:t>
            </a:r>
          </a:p>
          <a:p>
            <a:pPr marL="342900" lvl="0" indent="-342900" defTabSz="1193566" hangingPunct="0">
              <a:buFont typeface="Arial" panose="020B0604020202020204" pitchFamily="34" charset="0"/>
              <a:buChar char="•"/>
              <a:defRPr/>
            </a:pPr>
            <a:r>
              <a:rPr lang="ru-RU" sz="105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Камеры резиновые </a:t>
            </a:r>
          </a:p>
        </p:txBody>
      </p:sp>
      <p:sp>
        <p:nvSpPr>
          <p:cNvPr id="17" name="Скругленный прямоугольник 16">
            <a:extLst>
              <a:ext uri="{FF2B5EF4-FFF2-40B4-BE49-F238E27FC236}">
                <a16:creationId xmlns="" xmlns:a16="http://schemas.microsoft.com/office/drawing/2014/main" id="{2DD41776-F4A4-EA4F-A0BB-7252683BEBB0}"/>
              </a:ext>
            </a:extLst>
          </p:cNvPr>
          <p:cNvSpPr/>
          <p:nvPr/>
        </p:nvSpPr>
        <p:spPr>
          <a:xfrm>
            <a:off x="675041" y="295200"/>
            <a:ext cx="6238715" cy="683987"/>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600" b="1" dirty="0">
                <a:solidFill>
                  <a:srgbClr val="6D6E71"/>
                </a:solidFill>
                <a:latin typeface="Segoe UI" panose="020B0502040204020203" pitchFamily="34" charset="0"/>
                <a:cs typeface="Segoe UI" panose="020B0502040204020203" pitchFamily="34" charset="0"/>
              </a:rPr>
              <a:t>Шины, </a:t>
            </a:r>
            <a:r>
              <a:rPr lang="ru-RU" sz="2600" b="1">
                <a:solidFill>
                  <a:srgbClr val="6D6E71"/>
                </a:solidFill>
                <a:latin typeface="Segoe UI" panose="020B0502040204020203" pitchFamily="34" charset="0"/>
                <a:cs typeface="Segoe UI" panose="020B0502040204020203" pitchFamily="34" charset="0"/>
              </a:rPr>
              <a:t>подлежащие маркировке</a:t>
            </a:r>
            <a:endParaRPr lang="en-US" sz="2600" b="1" dirty="0">
              <a:solidFill>
                <a:srgbClr val="6D6E71"/>
              </a:solidFill>
              <a:latin typeface="Segoe UI" panose="020B0502040204020203" pitchFamily="34" charset="0"/>
              <a:cs typeface="Segoe UI" panose="020B0502040204020203" pitchFamily="34" charset="0"/>
            </a:endParaRPr>
          </a:p>
        </p:txBody>
      </p:sp>
      <p:sp>
        <p:nvSpPr>
          <p:cNvPr id="20" name="Скругленный прямоугольник 31">
            <a:extLst>
              <a:ext uri="{FF2B5EF4-FFF2-40B4-BE49-F238E27FC236}">
                <a16:creationId xmlns="" xmlns:a16="http://schemas.microsoft.com/office/drawing/2014/main" id="{2ABCBEEF-ABAC-374D-96A3-B7CCF8DE5156}"/>
              </a:ext>
            </a:extLst>
          </p:cNvPr>
          <p:cNvSpPr/>
          <p:nvPr/>
        </p:nvSpPr>
        <p:spPr>
          <a:xfrm>
            <a:off x="7169291" y="295200"/>
            <a:ext cx="4386922" cy="663477"/>
          </a:xfrm>
          <a:prstGeom prst="roundRect">
            <a:avLst>
              <a:gd name="adj" fmla="val 6708"/>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1193566" hangingPunct="0">
              <a:defRPr/>
            </a:pPr>
            <a:r>
              <a:rPr lang="ru-RU" sz="1200" dirty="0">
                <a:solidFill>
                  <a:schemeClr val="bg1"/>
                </a:solidFill>
                <a:latin typeface="Segoe UI" panose="020B0502040204020203" pitchFamily="34" charset="0"/>
                <a:ea typeface="Segoe UI" panose="020B0502040204020203" pitchFamily="34" charset="0"/>
                <a:cs typeface="Segoe UI" panose="020B0502040204020203" pitchFamily="34" charset="0"/>
                <a:sym typeface="PT Sans Caption"/>
              </a:rPr>
              <a:t>Вопрос маркировки импортируемых колес в сборе и Б/У шин находится на рассмотрении</a:t>
            </a:r>
            <a:endParaRPr lang="en-US" sz="1200" dirty="0">
              <a:solidFill>
                <a:schemeClr val="bg1"/>
              </a:solidFill>
              <a:latin typeface="Segoe UI" panose="020B0502040204020203" pitchFamily="34" charset="0"/>
              <a:ea typeface="Segoe UI" panose="020B0502040204020203" pitchFamily="34" charset="0"/>
              <a:cs typeface="Segoe UI" panose="020B0502040204020203" pitchFamily="34" charset="0"/>
              <a:sym typeface="PT Sans Caption"/>
            </a:endParaRPr>
          </a:p>
        </p:txBody>
      </p:sp>
      <p:pic>
        <p:nvPicPr>
          <p:cNvPr id="23" name="Рисунок 22" descr="Изображение выглядит как чашка, кофе, парковка, черный&#10;&#10;Автоматически созданное описание">
            <a:extLst>
              <a:ext uri="{FF2B5EF4-FFF2-40B4-BE49-F238E27FC236}">
                <a16:creationId xmlns="" xmlns:a16="http://schemas.microsoft.com/office/drawing/2014/main" id="{E7E2F2C5-9C6D-B045-9ABF-CFA25782BB20}"/>
              </a:ext>
            </a:extLst>
          </p:cNvPr>
          <p:cNvPicPr>
            <a:picLocks noChangeAspect="1"/>
          </p:cNvPicPr>
          <p:nvPr/>
        </p:nvPicPr>
        <p:blipFill>
          <a:blip r:embed="rId4" cstate="print">
            <a:extLst>
              <a:ext uri="{28A0092B-C50C-407E-A947-70E740481C1C}">
                <a14:useLocalDpi xmlns="" xmlns:a14="http://schemas.microsoft.com/office/drawing/2010/main"/>
              </a:ext>
            </a:extLst>
          </a:blip>
          <a:stretch>
            <a:fillRect/>
          </a:stretch>
        </p:blipFill>
        <p:spPr>
          <a:xfrm>
            <a:off x="8657705" y="1343014"/>
            <a:ext cx="1507980" cy="1507980"/>
          </a:xfrm>
          <a:prstGeom prst="rect">
            <a:avLst/>
          </a:prstGeom>
        </p:spPr>
      </p:pic>
      <p:sp>
        <p:nvSpPr>
          <p:cNvPr id="25" name="object 10">
            <a:extLst>
              <a:ext uri="{FF2B5EF4-FFF2-40B4-BE49-F238E27FC236}">
                <a16:creationId xmlns="" xmlns:a16="http://schemas.microsoft.com/office/drawing/2014/main" id="{D490B66E-7CA3-FA47-A6A4-43B48E402DE8}"/>
              </a:ext>
            </a:extLst>
          </p:cNvPr>
          <p:cNvSpPr txBox="1"/>
          <p:nvPr/>
        </p:nvSpPr>
        <p:spPr>
          <a:xfrm>
            <a:off x="8072806" y="6361022"/>
            <a:ext cx="3483407" cy="165430"/>
          </a:xfrm>
          <a:prstGeom prst="rect">
            <a:avLst/>
          </a:prstGeom>
        </p:spPr>
        <p:txBody>
          <a:bodyPr vert="horz" wrap="square" lIns="0" tIns="11430" rIns="0" bIns="0" rtlCol="0">
            <a:spAutoFit/>
          </a:bodyPr>
          <a:lstStyle/>
          <a:p>
            <a:pPr lvl="0" defTabSz="1193566" hangingPunct="0">
              <a:defRPr/>
            </a:pPr>
            <a:r>
              <a:rPr lang="en-US" sz="10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a:t>
            </a:r>
            <a:r>
              <a:rPr lang="ru-RU" sz="10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постановление Правительства РФ №1958 от 31.12.2019 г.</a:t>
            </a:r>
          </a:p>
        </p:txBody>
      </p:sp>
    </p:spTree>
    <p:extLst>
      <p:ext uri="{BB962C8B-B14F-4D97-AF65-F5344CB8AC3E}">
        <p14:creationId xmlns="" xmlns:p14="http://schemas.microsoft.com/office/powerpoint/2010/main" val="4063299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131">
            <a:extLst>
              <a:ext uri="{FF2B5EF4-FFF2-40B4-BE49-F238E27FC236}">
                <a16:creationId xmlns="" xmlns:a16="http://schemas.microsoft.com/office/drawing/2014/main" id="{395EE43C-E8E4-B846-9480-69ECE290C4C0}"/>
              </a:ext>
            </a:extLst>
          </p:cNvPr>
          <p:cNvSpPr/>
          <p:nvPr/>
        </p:nvSpPr>
        <p:spPr>
          <a:xfrm>
            <a:off x="6472641" y="1549263"/>
            <a:ext cx="4842037" cy="716429"/>
          </a:xfrm>
          <a:prstGeom prst="roundRect">
            <a:avLst>
              <a:gd name="adj" fmla="val 16667"/>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193566" hangingPunct="0">
              <a:defRPr/>
            </a:pPr>
            <a:r>
              <a:rPr lang="ru-RU" b="1" dirty="0">
                <a:solidFill>
                  <a:schemeClr val="bg1"/>
                </a:solidFill>
                <a:latin typeface="Segoe UI" panose="020B0502040204020203" pitchFamily="34" charset="0"/>
                <a:ea typeface="Segoe UI" panose="020B0502040204020203" pitchFamily="34" charset="0"/>
                <a:cs typeface="Segoe UI" panose="020B0502040204020203" pitchFamily="34" charset="0"/>
                <a:sym typeface="PT Sans Caption"/>
              </a:rPr>
              <a:t>Этикетка на боковине</a:t>
            </a:r>
            <a:endParaRPr lang="ru-RU" dirty="0">
              <a:solidFill>
                <a:schemeClr val="bg1"/>
              </a:solidFill>
              <a:latin typeface="Segoe UI" panose="020B0502040204020203" pitchFamily="34" charset="0"/>
              <a:ea typeface="Segoe UI" panose="020B0502040204020203" pitchFamily="34" charset="0"/>
              <a:cs typeface="Segoe UI" panose="020B0502040204020203" pitchFamily="34" charset="0"/>
              <a:sym typeface="PT Sans Caption"/>
            </a:endParaRPr>
          </a:p>
        </p:txBody>
      </p:sp>
      <p:sp>
        <p:nvSpPr>
          <p:cNvPr id="23" name="Скругленный прямоугольник 131">
            <a:extLst>
              <a:ext uri="{FF2B5EF4-FFF2-40B4-BE49-F238E27FC236}">
                <a16:creationId xmlns="" xmlns:a16="http://schemas.microsoft.com/office/drawing/2014/main" id="{2145A346-E598-4247-8EAE-55180457493D}"/>
              </a:ext>
            </a:extLst>
          </p:cNvPr>
          <p:cNvSpPr/>
          <p:nvPr/>
        </p:nvSpPr>
        <p:spPr>
          <a:xfrm>
            <a:off x="973439" y="1549263"/>
            <a:ext cx="4745921" cy="716429"/>
          </a:xfrm>
          <a:prstGeom prst="roundRect">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193566" hangingPunct="0">
              <a:defRPr/>
            </a:pPr>
            <a:r>
              <a:rPr lang="ru-RU" b="1" dirty="0">
                <a:solidFill>
                  <a:schemeClr val="bg1"/>
                </a:solidFill>
                <a:latin typeface="Segoe UI" panose="020B0502040204020203" pitchFamily="34" charset="0"/>
                <a:ea typeface="Segoe UI" panose="020B0502040204020203" pitchFamily="34" charset="0"/>
                <a:cs typeface="Segoe UI" panose="020B0502040204020203" pitchFamily="34" charset="0"/>
                <a:sym typeface="PT Sans Caption"/>
              </a:rPr>
              <a:t>Этикетка на протекторе </a:t>
            </a:r>
          </a:p>
          <a:p>
            <a:pPr lvl="0" algn="ctr" defTabSz="1193566" hangingPunct="0">
              <a:defRPr/>
            </a:pPr>
            <a:r>
              <a:rPr lang="ru-RU" b="1" dirty="0">
                <a:solidFill>
                  <a:schemeClr val="bg1"/>
                </a:solidFill>
                <a:latin typeface="Segoe UI" panose="020B0502040204020203" pitchFamily="34" charset="0"/>
                <a:cs typeface="Segoe UI" panose="020B0502040204020203" pitchFamily="34" charset="0"/>
                <a:sym typeface="PT Sans Caption"/>
              </a:rPr>
              <a:t>или внутренней </a:t>
            </a:r>
            <a:r>
              <a:rPr lang="ru-RU" b="1" dirty="0">
                <a:solidFill>
                  <a:schemeClr val="bg1"/>
                </a:solidFill>
                <a:latin typeface="Segoe UI" panose="020B0502040204020203" pitchFamily="34" charset="0"/>
                <a:ea typeface="Segoe UI" panose="020B0502040204020203" pitchFamily="34" charset="0"/>
                <a:cs typeface="Segoe UI" panose="020B0502040204020203" pitchFamily="34" charset="0"/>
                <a:sym typeface="PT Sans Caption"/>
              </a:rPr>
              <a:t>поверхности</a:t>
            </a:r>
            <a:endParaRPr lang="ru-RU" dirty="0">
              <a:solidFill>
                <a:schemeClr val="bg1"/>
              </a:solidFill>
              <a:latin typeface="Segoe UI" panose="020B0502040204020203" pitchFamily="34" charset="0"/>
              <a:ea typeface="Segoe UI" panose="020B0502040204020203" pitchFamily="34" charset="0"/>
              <a:cs typeface="Segoe UI" panose="020B0502040204020203" pitchFamily="34" charset="0"/>
              <a:sym typeface="PT Sans Caption"/>
            </a:endParaRPr>
          </a:p>
        </p:txBody>
      </p:sp>
      <p:sp>
        <p:nvSpPr>
          <p:cNvPr id="20" name="object 10">
            <a:extLst>
              <a:ext uri="{FF2B5EF4-FFF2-40B4-BE49-F238E27FC236}">
                <a16:creationId xmlns="" xmlns:a16="http://schemas.microsoft.com/office/drawing/2014/main" id="{070857D4-97A0-DE4D-90C2-A2ACFEB08D9D}"/>
              </a:ext>
            </a:extLst>
          </p:cNvPr>
          <p:cNvSpPr txBox="1"/>
          <p:nvPr/>
        </p:nvSpPr>
        <p:spPr>
          <a:xfrm>
            <a:off x="973440" y="5244015"/>
            <a:ext cx="4745920" cy="873316"/>
          </a:xfrm>
          <a:prstGeom prst="rect">
            <a:avLst/>
          </a:prstGeom>
        </p:spPr>
        <p:txBody>
          <a:bodyPr vert="horz" wrap="square" lIns="0" tIns="11430" rIns="0" bIns="0" rtlCol="0">
            <a:spAutoFit/>
          </a:bodyPr>
          <a:lstStyle/>
          <a:p>
            <a:pPr lvl="0" defTabSz="1193566" hangingPunct="0">
              <a:defRPr/>
            </a:pP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Как привычная всем «маркетинговая» этикетка, так и любые её аналоги. Наносится на готовую продукцию и имеет достаточную для размещения </a:t>
            </a:r>
            <a:r>
              <a:rPr lang="en-GB" sz="1400" dirty="0" err="1">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DataMatrix</a:t>
            </a:r>
            <a:r>
              <a:rPr lang="en-GB"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a:t>
            </a: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кода площадь.</a:t>
            </a:r>
          </a:p>
        </p:txBody>
      </p:sp>
      <p:sp>
        <p:nvSpPr>
          <p:cNvPr id="22" name="object 10">
            <a:extLst>
              <a:ext uri="{FF2B5EF4-FFF2-40B4-BE49-F238E27FC236}">
                <a16:creationId xmlns="" xmlns:a16="http://schemas.microsoft.com/office/drawing/2014/main" id="{950B1E42-5230-DD4C-B1F0-0AE549548E72}"/>
              </a:ext>
            </a:extLst>
          </p:cNvPr>
          <p:cNvSpPr txBox="1"/>
          <p:nvPr/>
        </p:nvSpPr>
        <p:spPr>
          <a:xfrm>
            <a:off x="6472640" y="5244015"/>
            <a:ext cx="4865639" cy="442429"/>
          </a:xfrm>
          <a:prstGeom prst="rect">
            <a:avLst/>
          </a:prstGeom>
        </p:spPr>
        <p:txBody>
          <a:bodyPr vert="horz" wrap="square" lIns="0" tIns="11430" rIns="0" bIns="0" rtlCol="0">
            <a:spAutoFit/>
          </a:bodyPr>
          <a:lstStyle/>
          <a:p>
            <a:pPr lvl="0" defTabSz="1193566" hangingPunct="0">
              <a:defRPr/>
            </a:pPr>
            <a:r>
              <a:rPr lang="ru-RU" sz="14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Перспективный вариант для маркировки продукции на производстве до вулканизации.</a:t>
            </a:r>
          </a:p>
        </p:txBody>
      </p:sp>
      <p:pic>
        <p:nvPicPr>
          <p:cNvPr id="8" name="Picture 7">
            <a:extLst>
              <a:ext uri="{FF2B5EF4-FFF2-40B4-BE49-F238E27FC236}">
                <a16:creationId xmlns="" xmlns:a16="http://schemas.microsoft.com/office/drawing/2014/main" id="{6BED7DD7-5F89-5D45-8376-8BDF075D125E}"/>
              </a:ext>
            </a:extLst>
          </p:cNvPr>
          <p:cNvPicPr>
            <a:picLocks noChangeAspect="1"/>
          </p:cNvPicPr>
          <p:nvPr/>
        </p:nvPicPr>
        <p:blipFill>
          <a:blip r:embed="rId2" cstate="print">
            <a:extLst>
              <a:ext uri="{28A0092B-C50C-407E-A947-70E740481C1C}">
                <a14:useLocalDpi xmlns="" xmlns:a14="http://schemas.microsoft.com/office/drawing/2010/main"/>
              </a:ext>
            </a:extLst>
          </a:blip>
          <a:stretch>
            <a:fillRect/>
          </a:stretch>
        </p:blipFill>
        <p:spPr>
          <a:xfrm>
            <a:off x="7611511" y="2486728"/>
            <a:ext cx="2466489" cy="2466489"/>
          </a:xfrm>
          <a:prstGeom prst="rect">
            <a:avLst/>
          </a:prstGeom>
        </p:spPr>
      </p:pic>
      <p:pic>
        <p:nvPicPr>
          <p:cNvPr id="3" name="Рисунок 2" descr="Изображение выглядит как мужчина, черный, носит&#10;&#10;Автоматически созданное описание">
            <a:extLst>
              <a:ext uri="{FF2B5EF4-FFF2-40B4-BE49-F238E27FC236}">
                <a16:creationId xmlns="" xmlns:a16="http://schemas.microsoft.com/office/drawing/2014/main" id="{6C620697-F468-46AC-8FFE-9F56E1786744}"/>
              </a:ext>
            </a:extLst>
          </p:cNvPr>
          <p:cNvPicPr>
            <a:picLocks noChangeAspect="1"/>
          </p:cNvPicPr>
          <p:nvPr/>
        </p:nvPicPr>
        <p:blipFill rotWithShape="1">
          <a:blip r:embed="rId3" cstate="print">
            <a:extLst>
              <a:ext uri="{28A0092B-C50C-407E-A947-70E740481C1C}">
                <a14:useLocalDpi xmlns="" xmlns:a14="http://schemas.microsoft.com/office/drawing/2010/main"/>
              </a:ext>
            </a:extLst>
          </a:blip>
          <a:srcRect/>
          <a:stretch/>
        </p:blipFill>
        <p:spPr>
          <a:xfrm>
            <a:off x="1991233" y="2675568"/>
            <a:ext cx="1258194" cy="2145699"/>
          </a:xfrm>
          <a:prstGeom prst="rect">
            <a:avLst/>
          </a:prstGeom>
        </p:spPr>
      </p:pic>
      <p:pic>
        <p:nvPicPr>
          <p:cNvPr id="14" name="Рисунок 13">
            <a:extLst>
              <a:ext uri="{FF2B5EF4-FFF2-40B4-BE49-F238E27FC236}">
                <a16:creationId xmlns="" xmlns:a16="http://schemas.microsoft.com/office/drawing/2014/main" id="{2BB3BA16-1270-4F81-A315-C89F40FD1A5E}"/>
              </a:ext>
            </a:extLst>
          </p:cNvPr>
          <p:cNvPicPr>
            <a:picLocks noChangeAspect="1"/>
          </p:cNvPicPr>
          <p:nvPr/>
        </p:nvPicPr>
        <p:blipFill rotWithShape="1">
          <a:blip r:embed="rId4" cstate="print">
            <a:extLst>
              <a:ext uri="{28A0092B-C50C-407E-A947-70E740481C1C}">
                <a14:useLocalDpi xmlns="" xmlns:a14="http://schemas.microsoft.com/office/drawing/2010/main"/>
              </a:ext>
            </a:extLst>
          </a:blip>
          <a:srcRect/>
          <a:stretch/>
        </p:blipFill>
        <p:spPr>
          <a:xfrm>
            <a:off x="888221" y="2675568"/>
            <a:ext cx="1103012" cy="2158570"/>
          </a:xfrm>
          <a:prstGeom prst="rect">
            <a:avLst/>
          </a:prstGeom>
        </p:spPr>
      </p:pic>
      <p:sp>
        <p:nvSpPr>
          <p:cNvPr id="15" name="Скругленный прямоугольник 14">
            <a:extLst>
              <a:ext uri="{FF2B5EF4-FFF2-40B4-BE49-F238E27FC236}">
                <a16:creationId xmlns="" xmlns:a16="http://schemas.microsoft.com/office/drawing/2014/main" id="{73FD7C84-215E-444A-9D8C-F827A08E6CAA}"/>
              </a:ext>
            </a:extLst>
          </p:cNvPr>
          <p:cNvSpPr/>
          <p:nvPr/>
        </p:nvSpPr>
        <p:spPr>
          <a:xfrm>
            <a:off x="675041" y="295201"/>
            <a:ext cx="8435505" cy="683987"/>
          </a:xfrm>
          <a:prstGeom prst="roundRect">
            <a:avLst/>
          </a:prstGeom>
          <a:solidFill>
            <a:srgbClr val="F6F42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0" tIns="108000" rIns="108000" bIns="108000" rtlCol="0" anchor="ctr">
            <a:spAutoFit/>
          </a:bodyPr>
          <a:lstStyle/>
          <a:p>
            <a:r>
              <a:rPr lang="ru-RU" sz="2600" b="1" dirty="0">
                <a:solidFill>
                  <a:srgbClr val="6D6E71"/>
                </a:solidFill>
                <a:latin typeface="Segoe UI" panose="020B0502040204020203" pitchFamily="34" charset="0"/>
                <a:cs typeface="Segoe UI" panose="020B0502040204020203" pitchFamily="34" charset="0"/>
              </a:rPr>
              <a:t>Основное средство идентификации — этикетка</a:t>
            </a:r>
            <a:endParaRPr lang="en-US" sz="2600" b="1" dirty="0">
              <a:solidFill>
                <a:srgbClr val="6D6E71"/>
              </a:solidFill>
              <a:latin typeface="Segoe UI" panose="020B0502040204020203" pitchFamily="34" charset="0"/>
              <a:cs typeface="Segoe UI" panose="020B0502040204020203" pitchFamily="34" charset="0"/>
            </a:endParaRPr>
          </a:p>
        </p:txBody>
      </p:sp>
      <p:pic>
        <p:nvPicPr>
          <p:cNvPr id="12" name="Рисунок 11">
            <a:extLst>
              <a:ext uri="{FF2B5EF4-FFF2-40B4-BE49-F238E27FC236}">
                <a16:creationId xmlns="" xmlns:a16="http://schemas.microsoft.com/office/drawing/2014/main" id="{B75E0D43-62F6-40BD-B678-68C6B26BCE90}"/>
              </a:ext>
            </a:extLst>
          </p:cNvPr>
          <p:cNvPicPr>
            <a:picLocks noChangeAspect="1"/>
          </p:cNvPicPr>
          <p:nvPr/>
        </p:nvPicPr>
        <p:blipFill>
          <a:blip r:embed="rId5" cstate="print"/>
          <a:stretch>
            <a:fillRect/>
          </a:stretch>
        </p:blipFill>
        <p:spPr>
          <a:xfrm>
            <a:off x="3249427" y="2675567"/>
            <a:ext cx="2863924" cy="2145699"/>
          </a:xfrm>
          <a:prstGeom prst="rect">
            <a:avLst/>
          </a:prstGeom>
        </p:spPr>
      </p:pic>
    </p:spTree>
    <p:extLst>
      <p:ext uri="{BB962C8B-B14F-4D97-AF65-F5344CB8AC3E}">
        <p14:creationId xmlns="" xmlns:p14="http://schemas.microsoft.com/office/powerpoint/2010/main" val="1494132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Скругленный прямоугольник 21">
            <a:extLst>
              <a:ext uri="{FF2B5EF4-FFF2-40B4-BE49-F238E27FC236}">
                <a16:creationId xmlns="" xmlns:a16="http://schemas.microsoft.com/office/drawing/2014/main" id="{9A3DC000-6C96-4444-B685-2421FCB0CECE}"/>
              </a:ext>
            </a:extLst>
          </p:cNvPr>
          <p:cNvSpPr/>
          <p:nvPr/>
        </p:nvSpPr>
        <p:spPr>
          <a:xfrm>
            <a:off x="675041" y="2963758"/>
            <a:ext cx="5272011" cy="787609"/>
          </a:xfrm>
          <a:prstGeom prst="roundRect">
            <a:avLst/>
          </a:prstGeom>
          <a:solidFill>
            <a:srgbClr val="6D6E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pPr>
            <a:r>
              <a:rPr lang="ru-RU" b="1" dirty="0">
                <a:solidFill>
                  <a:schemeClr val="bg1"/>
                </a:solidFill>
                <a:latin typeface="Segoe UI" panose="020B0502040204020203" pitchFamily="34" charset="0"/>
                <a:ea typeface="Segoe UI" panose="020B0502040204020203" pitchFamily="34" charset="0"/>
                <a:cs typeface="Segoe UI" panose="020B0502040204020203" pitchFamily="34" charset="0"/>
              </a:rPr>
              <a:t>ПЛЮСЫ</a:t>
            </a:r>
          </a:p>
        </p:txBody>
      </p:sp>
      <p:sp>
        <p:nvSpPr>
          <p:cNvPr id="23" name="Скругленный прямоугольник 22">
            <a:extLst>
              <a:ext uri="{FF2B5EF4-FFF2-40B4-BE49-F238E27FC236}">
                <a16:creationId xmlns="" xmlns:a16="http://schemas.microsoft.com/office/drawing/2014/main" id="{2D833802-F9CD-1941-ACDD-59EA3B4F48FF}"/>
              </a:ext>
            </a:extLst>
          </p:cNvPr>
          <p:cNvSpPr/>
          <p:nvPr/>
        </p:nvSpPr>
        <p:spPr>
          <a:xfrm>
            <a:off x="6244948" y="2963758"/>
            <a:ext cx="5272011" cy="787609"/>
          </a:xfrm>
          <a:prstGeom prst="roundRect">
            <a:avLst/>
          </a:prstGeom>
          <a:solidFill>
            <a:srgbClr val="6D6E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pPr>
            <a:r>
              <a:rPr lang="ru-RU" b="1" dirty="0">
                <a:solidFill>
                  <a:schemeClr val="bg1"/>
                </a:solidFill>
                <a:latin typeface="Segoe UI" panose="020B0502040204020203" pitchFamily="34" charset="0"/>
                <a:ea typeface="Segoe UI" panose="020B0502040204020203" pitchFamily="34" charset="0"/>
                <a:cs typeface="Segoe UI" panose="020B0502040204020203" pitchFamily="34" charset="0"/>
              </a:rPr>
              <a:t>МИНУСЫ</a:t>
            </a:r>
          </a:p>
        </p:txBody>
      </p:sp>
      <p:sp>
        <p:nvSpPr>
          <p:cNvPr id="24" name="Прямоугольник 23">
            <a:extLst>
              <a:ext uri="{FF2B5EF4-FFF2-40B4-BE49-F238E27FC236}">
                <a16:creationId xmlns="" xmlns:a16="http://schemas.microsoft.com/office/drawing/2014/main" id="{77702914-DBBF-1748-94B1-0A7D9607B82D}"/>
              </a:ext>
            </a:extLst>
          </p:cNvPr>
          <p:cNvSpPr/>
          <p:nvPr/>
        </p:nvSpPr>
        <p:spPr>
          <a:xfrm>
            <a:off x="675041" y="3932234"/>
            <a:ext cx="5272011" cy="2462213"/>
          </a:xfrm>
          <a:prstGeom prst="rect">
            <a:avLst/>
          </a:prstGeom>
        </p:spPr>
        <p:txBody>
          <a:bodyPr wrap="square">
            <a:spAutoFit/>
          </a:bodyPr>
          <a:lstStyle/>
          <a:p>
            <a:pPr marL="285750" indent="-285750" defTabSz="912043" hangingPunct="0">
              <a:buClr>
                <a:srgbClr val="212121">
                  <a:lumOff val="21764"/>
                </a:srgbClr>
              </a:buClr>
              <a:buFont typeface="Arial" panose="020B0604020202020204" pitchFamily="34" charset="0"/>
              <a:buChar char="•"/>
            </a:pPr>
            <a:r>
              <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rPr>
              <a:t>Высокая скорость идентификации</a:t>
            </a:r>
          </a:p>
          <a:p>
            <a:pPr marL="285750" indent="-285750" defTabSz="912043" hangingPunct="0">
              <a:buClr>
                <a:srgbClr val="212121">
                  <a:lumOff val="21764"/>
                </a:srgbClr>
              </a:buClr>
              <a:buFont typeface="Arial" panose="020B0604020202020204" pitchFamily="34" charset="0"/>
              <a:buChar char="•"/>
            </a:pPr>
            <a:endPar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endParaRPr>
          </a:p>
          <a:p>
            <a:pPr marL="285750" indent="-285750" defTabSz="912043" hangingPunct="0">
              <a:buClr>
                <a:srgbClr val="212121">
                  <a:lumOff val="21764"/>
                </a:srgbClr>
              </a:buClr>
              <a:buFont typeface="Arial" panose="020B0604020202020204" pitchFamily="34" charset="0"/>
              <a:buChar char="•"/>
            </a:pPr>
            <a:r>
              <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rPr>
              <a:t>Возможность идентификации партий без необходимости поштучного сканирования</a:t>
            </a:r>
          </a:p>
          <a:p>
            <a:pPr marL="285750" indent="-285750" defTabSz="912043" hangingPunct="0">
              <a:buClr>
                <a:srgbClr val="212121">
                  <a:lumOff val="21764"/>
                </a:srgbClr>
              </a:buClr>
              <a:buFont typeface="Arial" panose="020B0604020202020204" pitchFamily="34" charset="0"/>
              <a:buChar char="•"/>
            </a:pPr>
            <a:endPar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endParaRPr>
          </a:p>
          <a:p>
            <a:pPr marL="285750" indent="-285750" defTabSz="912043" hangingPunct="0">
              <a:buClr>
                <a:srgbClr val="212121">
                  <a:lumOff val="21764"/>
                </a:srgbClr>
              </a:buClr>
              <a:buFont typeface="Arial" panose="020B0604020202020204" pitchFamily="34" charset="0"/>
              <a:buChar char="•"/>
            </a:pPr>
            <a:r>
              <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rPr>
              <a:t>Возможность автоматического поиска</a:t>
            </a:r>
          </a:p>
          <a:p>
            <a:pPr marL="285750" indent="-285750" defTabSz="912043" hangingPunct="0">
              <a:buClr>
                <a:srgbClr val="212121">
                  <a:lumOff val="21764"/>
                </a:srgbClr>
              </a:buClr>
              <a:buFont typeface="Arial" panose="020B0604020202020204" pitchFamily="34" charset="0"/>
              <a:buChar char="•"/>
            </a:pPr>
            <a:endPar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endParaRPr>
          </a:p>
          <a:p>
            <a:pPr marL="285750" indent="-285750" defTabSz="912043" hangingPunct="0">
              <a:buClr>
                <a:srgbClr val="212121">
                  <a:lumOff val="21764"/>
                </a:srgbClr>
              </a:buClr>
              <a:buFont typeface="Arial" panose="020B0604020202020204" pitchFamily="34" charset="0"/>
              <a:buChar char="•"/>
            </a:pPr>
            <a:r>
              <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rPr>
              <a:t>Возможность глубокой автоматизации процессов</a:t>
            </a:r>
          </a:p>
          <a:p>
            <a:pPr marL="285750" indent="-285750" defTabSz="912043" hangingPunct="0">
              <a:buClr>
                <a:srgbClr val="212121">
                  <a:lumOff val="21764"/>
                </a:srgbClr>
              </a:buClr>
              <a:buFont typeface="Arial" panose="020B0604020202020204" pitchFamily="34" charset="0"/>
              <a:buChar char="•"/>
            </a:pPr>
            <a:endPar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endParaRPr>
          </a:p>
          <a:p>
            <a:pPr marL="285750" indent="-285750" defTabSz="912043" hangingPunct="0">
              <a:buClr>
                <a:srgbClr val="212121">
                  <a:lumOff val="21764"/>
                </a:srgbClr>
              </a:buClr>
              <a:buFont typeface="Arial" panose="020B0604020202020204" pitchFamily="34" charset="0"/>
              <a:buChar char="•"/>
            </a:pPr>
            <a:r>
              <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rPr>
              <a:t>Более высокая выживаемость в логистике по сравнению с ШК</a:t>
            </a:r>
          </a:p>
        </p:txBody>
      </p:sp>
      <p:sp>
        <p:nvSpPr>
          <p:cNvPr id="25" name="Прямоугольник 24">
            <a:extLst>
              <a:ext uri="{FF2B5EF4-FFF2-40B4-BE49-F238E27FC236}">
                <a16:creationId xmlns="" xmlns:a16="http://schemas.microsoft.com/office/drawing/2014/main" id="{1D7205B5-CDC2-3A4F-B20A-687AEE54E724}"/>
              </a:ext>
            </a:extLst>
          </p:cNvPr>
          <p:cNvSpPr/>
          <p:nvPr/>
        </p:nvSpPr>
        <p:spPr>
          <a:xfrm>
            <a:off x="6244948" y="3932234"/>
            <a:ext cx="5272011" cy="954107"/>
          </a:xfrm>
          <a:prstGeom prst="rect">
            <a:avLst/>
          </a:prstGeom>
        </p:spPr>
        <p:txBody>
          <a:bodyPr wrap="square">
            <a:spAutoFit/>
          </a:bodyPr>
          <a:lstStyle/>
          <a:p>
            <a:pPr marL="285750" indent="-285750" defTabSz="912043" hangingPunct="0">
              <a:buClr>
                <a:srgbClr val="212121">
                  <a:lumOff val="21764"/>
                </a:srgbClr>
              </a:buClr>
              <a:buFont typeface="Arial" panose="020B0604020202020204" pitchFamily="34" charset="0"/>
              <a:buChar char="•"/>
            </a:pPr>
            <a:r>
              <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rPr>
              <a:t>Необходимость оснащения </a:t>
            </a:r>
            <a:r>
              <a:rPr lang="en-US"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rPr>
              <a:t>RFID </a:t>
            </a:r>
            <a:r>
              <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rPr>
              <a:t>оборудованием</a:t>
            </a:r>
          </a:p>
          <a:p>
            <a:pPr marL="114300" indent="-285750" defTabSz="912043" hangingPunct="0">
              <a:buClr>
                <a:srgbClr val="212121">
                  <a:lumOff val="21764"/>
                </a:srgbClr>
              </a:buClr>
              <a:buFont typeface="Arial" panose="020B0604020202020204" pitchFamily="34" charset="0"/>
              <a:buChar char="•"/>
            </a:pPr>
            <a:endPar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endParaRPr>
          </a:p>
          <a:p>
            <a:pPr marL="285750" indent="-285750" defTabSz="912043" hangingPunct="0">
              <a:buClr>
                <a:srgbClr val="212121">
                  <a:lumOff val="21764"/>
                </a:srgbClr>
              </a:buClr>
              <a:buFont typeface="Arial" panose="020B0604020202020204" pitchFamily="34" charset="0"/>
              <a:buChar char="•"/>
            </a:pPr>
            <a:r>
              <a:rPr lang="ru-RU" sz="1400" kern="0" dirty="0">
                <a:solidFill>
                  <a:schemeClr val="tx2"/>
                </a:solidFill>
                <a:latin typeface="Segoe UI" panose="020B0502040204020203" pitchFamily="34" charset="0"/>
                <a:ea typeface="Segoe UI" panose="020B0502040204020203" pitchFamily="34" charset="0"/>
                <a:cs typeface="Segoe UI" panose="020B0502040204020203" pitchFamily="34" charset="0"/>
                <a:sym typeface="PT Sans Caption"/>
              </a:rPr>
              <a:t>Физическое повреждение электронного чипа приводит к невозможности считывания</a:t>
            </a:r>
          </a:p>
        </p:txBody>
      </p:sp>
      <p:sp>
        <p:nvSpPr>
          <p:cNvPr id="26" name="TextBox 25">
            <a:extLst>
              <a:ext uri="{FF2B5EF4-FFF2-40B4-BE49-F238E27FC236}">
                <a16:creationId xmlns="" xmlns:a16="http://schemas.microsoft.com/office/drawing/2014/main" id="{C922134D-B1FD-7741-A4AB-E56D59428B95}"/>
              </a:ext>
            </a:extLst>
          </p:cNvPr>
          <p:cNvSpPr txBox="1"/>
          <p:nvPr/>
        </p:nvSpPr>
        <p:spPr>
          <a:xfrm>
            <a:off x="675041" y="1675385"/>
            <a:ext cx="10773247" cy="1015663"/>
          </a:xfrm>
          <a:prstGeom prst="rect">
            <a:avLst/>
          </a:prstGeom>
          <a:noFill/>
        </p:spPr>
        <p:txBody>
          <a:bodyPr wrap="square" rtlCol="0">
            <a:spAutoFit/>
          </a:bodyPr>
          <a:lstStyle/>
          <a:p>
            <a:pPr defTabSz="912043" hangingPunct="0">
              <a:buClr>
                <a:srgbClr val="212121">
                  <a:lumOff val="21764"/>
                </a:srgbClr>
              </a:buClr>
            </a:pPr>
            <a:r>
              <a:rPr lang="ru-RU" sz="2000" b="1" kern="0" dirty="0">
                <a:solidFill>
                  <a:srgbClr val="595959"/>
                </a:solidFill>
                <a:latin typeface="Segoe UI" panose="020B0502040204020203" pitchFamily="34" charset="0"/>
                <a:ea typeface="Segoe UI" panose="020B0502040204020203" pitchFamily="34" charset="0"/>
                <a:cs typeface="Segoe UI" panose="020B0502040204020203" pitchFamily="34" charset="0"/>
                <a:sym typeface="PT Sans Caption"/>
              </a:rPr>
              <a:t>Опционально к основному средству идентификации по решению УОТ может применяться </a:t>
            </a:r>
            <a:r>
              <a:rPr lang="de-DE" sz="2000" b="1" kern="0" dirty="0">
                <a:solidFill>
                  <a:srgbClr val="595959"/>
                </a:solidFill>
                <a:latin typeface="Segoe UI" panose="020B0502040204020203" pitchFamily="34" charset="0"/>
                <a:ea typeface="Segoe UI" panose="020B0502040204020203" pitchFamily="34" charset="0"/>
                <a:cs typeface="Segoe UI" panose="020B0502040204020203" pitchFamily="34" charset="0"/>
                <a:sym typeface="PT Sans Caption"/>
              </a:rPr>
              <a:t>RFID-</a:t>
            </a:r>
            <a:r>
              <a:rPr lang="ru-RU" sz="2000" b="1" kern="0" dirty="0">
                <a:solidFill>
                  <a:srgbClr val="595959"/>
                </a:solidFill>
                <a:latin typeface="Segoe UI" panose="020B0502040204020203" pitchFamily="34" charset="0"/>
                <a:ea typeface="Segoe UI" panose="020B0502040204020203" pitchFamily="34" charset="0"/>
                <a:cs typeface="Segoe UI" panose="020B0502040204020203" pitchFamily="34" charset="0"/>
                <a:sym typeface="PT Sans Caption"/>
              </a:rPr>
              <a:t>метка - запись уникальной комбинации кода маркировки на радиочастотную метку для машинного чтения на расстоянии</a:t>
            </a:r>
          </a:p>
        </p:txBody>
      </p:sp>
      <p:sp>
        <p:nvSpPr>
          <p:cNvPr id="17" name="Скругленный прямоугольник 16">
            <a:extLst>
              <a:ext uri="{FF2B5EF4-FFF2-40B4-BE49-F238E27FC236}">
                <a16:creationId xmlns="" xmlns:a16="http://schemas.microsoft.com/office/drawing/2014/main" id="{3AEDF30C-043F-6048-BF36-1A14D9D5978F}"/>
              </a:ext>
            </a:extLst>
          </p:cNvPr>
          <p:cNvSpPr/>
          <p:nvPr/>
        </p:nvSpPr>
        <p:spPr>
          <a:xfrm>
            <a:off x="675041" y="718689"/>
            <a:ext cx="10773247" cy="683987"/>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600" b="1" dirty="0">
                <a:solidFill>
                  <a:srgbClr val="6D6E71"/>
                </a:solidFill>
                <a:latin typeface="Segoe UI" panose="020B0502040204020203" pitchFamily="34" charset="0"/>
                <a:cs typeface="Segoe UI" panose="020B0502040204020203" pitchFamily="34" charset="0"/>
              </a:rPr>
              <a:t>Дополнительное средство идентификации </a:t>
            </a:r>
            <a:r>
              <a:rPr lang="ru-RU" sz="2600" b="1">
                <a:solidFill>
                  <a:srgbClr val="6D6E71"/>
                </a:solidFill>
                <a:latin typeface="Segoe UI" panose="020B0502040204020203" pitchFamily="34" charset="0"/>
                <a:cs typeface="Segoe UI" panose="020B0502040204020203" pitchFamily="34" charset="0"/>
              </a:rPr>
              <a:t>— </a:t>
            </a:r>
            <a:r>
              <a:rPr lang="en-US" sz="2600" b="1">
                <a:solidFill>
                  <a:srgbClr val="6D6E71"/>
                </a:solidFill>
                <a:latin typeface="Segoe UI" panose="020B0502040204020203" pitchFamily="34" charset="0"/>
                <a:cs typeface="Segoe UI" panose="020B0502040204020203" pitchFamily="34" charset="0"/>
                <a:sym typeface="PT Sans Caption"/>
              </a:rPr>
              <a:t>RFID-</a:t>
            </a:r>
            <a:r>
              <a:rPr lang="ru-RU" sz="2600" b="1">
                <a:solidFill>
                  <a:srgbClr val="6D6E71"/>
                </a:solidFill>
                <a:latin typeface="Segoe UI" panose="020B0502040204020203" pitchFamily="34" charset="0"/>
                <a:cs typeface="Segoe UI" panose="020B0502040204020203" pitchFamily="34" charset="0"/>
                <a:sym typeface="PT Sans Caption"/>
              </a:rPr>
              <a:t>метка</a:t>
            </a:r>
            <a:endParaRPr lang="en-US" sz="2600" b="1" dirty="0">
              <a:solidFill>
                <a:srgbClr val="6D6E71"/>
              </a:solidFill>
              <a:latin typeface="Segoe UI" panose="020B0502040204020203" pitchFamily="34" charset="0"/>
              <a:cs typeface="Segoe UI" panose="020B0502040204020203" pitchFamily="34" charset="0"/>
            </a:endParaRPr>
          </a:p>
        </p:txBody>
      </p:sp>
    </p:spTree>
    <p:extLst>
      <p:ext uri="{BB962C8B-B14F-4D97-AF65-F5344CB8AC3E}">
        <p14:creationId xmlns="" xmlns:p14="http://schemas.microsoft.com/office/powerpoint/2010/main" val="793259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Скругленный прямоугольник 14">
            <a:extLst>
              <a:ext uri="{FF2B5EF4-FFF2-40B4-BE49-F238E27FC236}">
                <a16:creationId xmlns="" xmlns:a16="http://schemas.microsoft.com/office/drawing/2014/main" id="{73FD7C84-215E-444A-9D8C-F827A08E6CAA}"/>
              </a:ext>
            </a:extLst>
          </p:cNvPr>
          <p:cNvSpPr/>
          <p:nvPr/>
        </p:nvSpPr>
        <p:spPr>
          <a:xfrm>
            <a:off x="675041" y="295201"/>
            <a:ext cx="4376461" cy="683987"/>
          </a:xfrm>
          <a:prstGeom prst="roundRect">
            <a:avLst/>
          </a:prstGeom>
          <a:solidFill>
            <a:srgbClr val="F6F42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0" tIns="108000" rIns="108000" bIns="108000" rtlCol="0" anchor="ctr">
            <a:spAutoFit/>
          </a:bodyPr>
          <a:lstStyle/>
          <a:p>
            <a:r>
              <a:rPr lang="ru-RU" sz="2600" b="1" dirty="0">
                <a:solidFill>
                  <a:srgbClr val="6D6E71"/>
                </a:solidFill>
                <a:latin typeface="Segoe UI" panose="020B0502040204020203" pitchFamily="34" charset="0"/>
                <a:cs typeface="Segoe UI" panose="020B0502040204020203" pitchFamily="34" charset="0"/>
              </a:rPr>
              <a:t>Ввод шин в оборот</a:t>
            </a:r>
            <a:endParaRPr lang="en-US" sz="2600" b="1" dirty="0">
              <a:solidFill>
                <a:srgbClr val="6D6E71"/>
              </a:solidFill>
              <a:latin typeface="Segoe UI" panose="020B0502040204020203" pitchFamily="34" charset="0"/>
              <a:cs typeface="Segoe UI" panose="020B0502040204020203" pitchFamily="34" charset="0"/>
            </a:endParaRPr>
          </a:p>
        </p:txBody>
      </p:sp>
      <p:sp>
        <p:nvSpPr>
          <p:cNvPr id="11" name="object 10">
            <a:extLst>
              <a:ext uri="{FF2B5EF4-FFF2-40B4-BE49-F238E27FC236}">
                <a16:creationId xmlns="" xmlns:a16="http://schemas.microsoft.com/office/drawing/2014/main" id="{0407D6CD-0F4E-644A-A97F-F41B2A8DC52B}"/>
              </a:ext>
            </a:extLst>
          </p:cNvPr>
          <p:cNvSpPr txBox="1"/>
          <p:nvPr/>
        </p:nvSpPr>
        <p:spPr>
          <a:xfrm>
            <a:off x="1083330" y="2909503"/>
            <a:ext cx="2734340" cy="565539"/>
          </a:xfrm>
          <a:prstGeom prst="rect">
            <a:avLst/>
          </a:prstGeom>
        </p:spPr>
        <p:txBody>
          <a:bodyPr vert="horz" wrap="square" lIns="0" tIns="11430" rIns="0" bIns="0" rtlCol="0">
            <a:spAutoFit/>
          </a:bodyPr>
          <a:lstStyle/>
          <a:p>
            <a:pPr lvl="0" algn="ctr" defTabSz="1193566" hangingPunct="0">
              <a:defRPr/>
            </a:pPr>
            <a:r>
              <a:rPr lang="ru-RU" sz="1200" b="1" dirty="0">
                <a:solidFill>
                  <a:srgbClr val="595959"/>
                </a:solidFill>
                <a:latin typeface="Segoe UI" panose="020B0502040204020203" pitchFamily="34" charset="0"/>
                <a:ea typeface="Segoe UI" panose="020B0502040204020203" pitchFamily="34" charset="0"/>
                <a:cs typeface="Segoe UI" panose="020B0502040204020203" pitchFamily="34" charset="0"/>
                <a:sym typeface="PT Sans Caption"/>
              </a:rPr>
              <a:t>Производство новых товаров</a:t>
            </a:r>
            <a:r>
              <a:rPr lang="ru-RU" sz="1200" dirty="0">
                <a:solidFill>
                  <a:srgbClr val="595959"/>
                </a:solidFill>
                <a:latin typeface="Segoe UI" panose="020B0502040204020203" pitchFamily="34" charset="0"/>
                <a:ea typeface="Segoe UI" panose="020B0502040204020203" pitchFamily="34" charset="0"/>
                <a:cs typeface="Segoe UI" panose="020B0502040204020203" pitchFamily="34" charset="0"/>
                <a:sym typeface="PT Sans Caption"/>
              </a:rPr>
              <a:t>, код наносится до первой отгрузки от производителя</a:t>
            </a:r>
            <a:endPar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endParaRPr>
          </a:p>
        </p:txBody>
      </p:sp>
      <p:sp>
        <p:nvSpPr>
          <p:cNvPr id="12" name="object 10">
            <a:extLst>
              <a:ext uri="{FF2B5EF4-FFF2-40B4-BE49-F238E27FC236}">
                <a16:creationId xmlns="" xmlns:a16="http://schemas.microsoft.com/office/drawing/2014/main" id="{A5CD04C1-1BD0-6348-AAED-E943705AF991}"/>
              </a:ext>
            </a:extLst>
          </p:cNvPr>
          <p:cNvSpPr txBox="1"/>
          <p:nvPr/>
        </p:nvSpPr>
        <p:spPr>
          <a:xfrm>
            <a:off x="4565660" y="2909503"/>
            <a:ext cx="3072174" cy="380873"/>
          </a:xfrm>
          <a:prstGeom prst="rect">
            <a:avLst/>
          </a:prstGeom>
        </p:spPr>
        <p:txBody>
          <a:bodyPr vert="horz" wrap="square" lIns="0" tIns="11430" rIns="0" bIns="0" rtlCol="0">
            <a:spAutoFit/>
          </a:bodyPr>
          <a:lstStyle/>
          <a:p>
            <a:pPr lvl="0" algn="ctr" defTabSz="1193566" hangingPunct="0">
              <a:defRPr/>
            </a:pPr>
            <a:r>
              <a:rPr lang="ru-RU" sz="12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Ввоз с территории ЕАЭС</a:t>
            </a:r>
          </a:p>
          <a:p>
            <a:pPr lvl="0" algn="ctr" defTabSz="1193566" hangingPunct="0">
              <a:defRPr/>
            </a:pPr>
            <a:r>
              <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до ввоза на территорию РФ</a:t>
            </a:r>
          </a:p>
        </p:txBody>
      </p:sp>
      <p:sp>
        <p:nvSpPr>
          <p:cNvPr id="13" name="object 10">
            <a:extLst>
              <a:ext uri="{FF2B5EF4-FFF2-40B4-BE49-F238E27FC236}">
                <a16:creationId xmlns="" xmlns:a16="http://schemas.microsoft.com/office/drawing/2014/main" id="{475B4CBC-76B3-B941-A67F-9B249F2B597E}"/>
              </a:ext>
            </a:extLst>
          </p:cNvPr>
          <p:cNvSpPr txBox="1"/>
          <p:nvPr/>
        </p:nvSpPr>
        <p:spPr>
          <a:xfrm>
            <a:off x="7909498" y="3002492"/>
            <a:ext cx="3319870" cy="750205"/>
          </a:xfrm>
          <a:prstGeom prst="rect">
            <a:avLst/>
          </a:prstGeom>
        </p:spPr>
        <p:txBody>
          <a:bodyPr vert="horz" wrap="square" lIns="0" tIns="11430" rIns="0" bIns="0" rtlCol="0">
            <a:spAutoFit/>
          </a:bodyPr>
          <a:lstStyle/>
          <a:p>
            <a:pPr lvl="0" algn="ctr" defTabSz="1193566" hangingPunct="0">
              <a:defRPr/>
            </a:pPr>
            <a:r>
              <a:rPr lang="ru-RU" sz="12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Ввоз из других стран </a:t>
            </a:r>
          </a:p>
          <a:p>
            <a:pPr lvl="0" algn="ctr" defTabSz="1193566" hangingPunct="0">
              <a:defRPr/>
            </a:pPr>
            <a:r>
              <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до помещения под таможенные процедуры выпуска для внутреннего потребления или реимпорта</a:t>
            </a:r>
          </a:p>
        </p:txBody>
      </p:sp>
      <p:sp>
        <p:nvSpPr>
          <p:cNvPr id="16" name="object 10">
            <a:extLst>
              <a:ext uri="{FF2B5EF4-FFF2-40B4-BE49-F238E27FC236}">
                <a16:creationId xmlns="" xmlns:a16="http://schemas.microsoft.com/office/drawing/2014/main" id="{E814F030-BFDD-8A43-8DF3-98BCEE252E50}"/>
              </a:ext>
            </a:extLst>
          </p:cNvPr>
          <p:cNvSpPr txBox="1"/>
          <p:nvPr/>
        </p:nvSpPr>
        <p:spPr>
          <a:xfrm>
            <a:off x="1191183" y="5390675"/>
            <a:ext cx="2668276" cy="380873"/>
          </a:xfrm>
          <a:prstGeom prst="rect">
            <a:avLst/>
          </a:prstGeom>
        </p:spPr>
        <p:txBody>
          <a:bodyPr vert="horz" wrap="square" lIns="0" tIns="11430" rIns="0" bIns="0" rtlCol="0">
            <a:spAutoFit/>
          </a:bodyPr>
          <a:lstStyle/>
          <a:p>
            <a:pPr lvl="0" algn="ctr" defTabSz="1193566" hangingPunct="0">
              <a:defRPr/>
            </a:pPr>
            <a:r>
              <a:rPr lang="ru-RU" sz="12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Прием</a:t>
            </a:r>
            <a:r>
              <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шин на комиссию</a:t>
            </a:r>
          </a:p>
          <a:p>
            <a:pPr lvl="0" algn="ctr" defTabSz="1193566" hangingPunct="0">
              <a:defRPr/>
            </a:pPr>
            <a:r>
              <a:rPr lang="ru-RU" sz="12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от физических лиц</a:t>
            </a:r>
          </a:p>
        </p:txBody>
      </p:sp>
      <p:sp>
        <p:nvSpPr>
          <p:cNvPr id="17" name="object 10">
            <a:extLst>
              <a:ext uri="{FF2B5EF4-FFF2-40B4-BE49-F238E27FC236}">
                <a16:creationId xmlns="" xmlns:a16="http://schemas.microsoft.com/office/drawing/2014/main" id="{74B67CFC-E3AD-9540-990F-E1DBE70F6E83}"/>
              </a:ext>
            </a:extLst>
          </p:cNvPr>
          <p:cNvSpPr txBox="1"/>
          <p:nvPr/>
        </p:nvSpPr>
        <p:spPr>
          <a:xfrm>
            <a:off x="4498570" y="5386761"/>
            <a:ext cx="3354152" cy="380873"/>
          </a:xfrm>
          <a:prstGeom prst="rect">
            <a:avLst/>
          </a:prstGeom>
        </p:spPr>
        <p:txBody>
          <a:bodyPr vert="horz" wrap="square" lIns="0" tIns="11430" rIns="0" bIns="0" rtlCol="0">
            <a:spAutoFit/>
          </a:bodyPr>
          <a:lstStyle/>
          <a:p>
            <a:pPr lvl="0" algn="ctr" defTabSz="1193566" hangingPunct="0">
              <a:defRPr/>
            </a:pPr>
            <a:r>
              <a:rPr lang="ru-RU" sz="12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Возврат шин от покупателя</a:t>
            </a:r>
          </a:p>
          <a:p>
            <a:pPr lvl="0" algn="ctr" defTabSz="1193566" hangingPunct="0">
              <a:defRPr/>
            </a:pPr>
            <a:r>
              <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с утраченным кодом маркировки</a:t>
            </a:r>
          </a:p>
        </p:txBody>
      </p:sp>
      <p:pic>
        <p:nvPicPr>
          <p:cNvPr id="18" name="Picture 44">
            <a:extLst>
              <a:ext uri="{FF2B5EF4-FFF2-40B4-BE49-F238E27FC236}">
                <a16:creationId xmlns="" xmlns:a16="http://schemas.microsoft.com/office/drawing/2014/main" id="{D0AE3213-9103-0D41-8293-FEC442011CFD}"/>
              </a:ext>
            </a:extLst>
          </p:cNvPr>
          <p:cNvPicPr>
            <a:picLocks noChangeAspect="1"/>
          </p:cNvPicPr>
          <p:nvPr/>
        </p:nvPicPr>
        <p:blipFill>
          <a:blip r:embed="rId2" cstate="screen">
            <a:extLst>
              <a:ext uri="{28A0092B-C50C-407E-A947-70E740481C1C}">
                <a14:useLocalDpi xmlns="" xmlns:a14="http://schemas.microsoft.com/office/drawing/2010/main"/>
              </a:ext>
            </a:extLst>
          </a:blip>
          <a:stretch>
            <a:fillRect/>
          </a:stretch>
        </p:blipFill>
        <p:spPr>
          <a:xfrm>
            <a:off x="1708453" y="1412722"/>
            <a:ext cx="1329114" cy="1260000"/>
          </a:xfrm>
          <a:prstGeom prst="rect">
            <a:avLst/>
          </a:prstGeom>
        </p:spPr>
      </p:pic>
      <p:pic>
        <p:nvPicPr>
          <p:cNvPr id="19" name="Picture 45">
            <a:extLst>
              <a:ext uri="{FF2B5EF4-FFF2-40B4-BE49-F238E27FC236}">
                <a16:creationId xmlns="" xmlns:a16="http://schemas.microsoft.com/office/drawing/2014/main" id="{C1F42346-C988-FC48-B027-75B2D5BFA93A}"/>
              </a:ext>
            </a:extLst>
          </p:cNvPr>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5228802" y="1412722"/>
            <a:ext cx="1590909" cy="1260000"/>
          </a:xfrm>
          <a:prstGeom prst="rect">
            <a:avLst/>
          </a:prstGeom>
        </p:spPr>
      </p:pic>
      <p:pic>
        <p:nvPicPr>
          <p:cNvPr id="21" name="Picture 46">
            <a:extLst>
              <a:ext uri="{FF2B5EF4-FFF2-40B4-BE49-F238E27FC236}">
                <a16:creationId xmlns="" xmlns:a16="http://schemas.microsoft.com/office/drawing/2014/main" id="{A4C80453-6A04-3342-A6B0-1791B448AD6F}"/>
              </a:ext>
            </a:extLst>
          </p:cNvPr>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8706407" y="1412722"/>
            <a:ext cx="1571072" cy="1260000"/>
          </a:xfrm>
          <a:prstGeom prst="rect">
            <a:avLst/>
          </a:prstGeom>
        </p:spPr>
      </p:pic>
      <p:sp>
        <p:nvSpPr>
          <p:cNvPr id="27" name="object 10">
            <a:extLst>
              <a:ext uri="{FF2B5EF4-FFF2-40B4-BE49-F238E27FC236}">
                <a16:creationId xmlns="" xmlns:a16="http://schemas.microsoft.com/office/drawing/2014/main" id="{43837F19-F5FF-D442-A94F-3B09B8477F4F}"/>
              </a:ext>
            </a:extLst>
          </p:cNvPr>
          <p:cNvSpPr txBox="1"/>
          <p:nvPr/>
        </p:nvSpPr>
        <p:spPr>
          <a:xfrm>
            <a:off x="8008560" y="5386761"/>
            <a:ext cx="3354152" cy="565539"/>
          </a:xfrm>
          <a:prstGeom prst="rect">
            <a:avLst/>
          </a:prstGeom>
        </p:spPr>
        <p:txBody>
          <a:bodyPr vert="horz" wrap="square" lIns="0" tIns="11430" rIns="0" bIns="0" rtlCol="0">
            <a:spAutoFit/>
          </a:bodyPr>
          <a:lstStyle/>
          <a:p>
            <a:pPr lvl="0" algn="ctr" defTabSz="1193566" hangingPunct="0">
              <a:defRPr/>
            </a:pPr>
            <a:r>
              <a:rPr lang="ru-RU" sz="12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Маркировка остатков / </a:t>
            </a:r>
            <a:r>
              <a:rPr lang="ru-RU" sz="1200" b="1" dirty="0" err="1">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перемаркировка</a:t>
            </a:r>
            <a:r>
              <a:rPr lang="ru-RU" sz="1200" b="1"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 </a:t>
            </a:r>
            <a:r>
              <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например, </a:t>
            </a:r>
          </a:p>
          <a:p>
            <a:pPr lvl="0" algn="ctr" defTabSz="1193566" hangingPunct="0">
              <a:defRPr/>
            </a:pPr>
            <a:r>
              <a:rPr lang="ru-RU" sz="1200" dirty="0">
                <a:solidFill>
                  <a:srgbClr val="212121">
                    <a:lumOff val="21764"/>
                  </a:srgbClr>
                </a:solidFill>
                <a:latin typeface="Segoe UI" panose="020B0502040204020203" pitchFamily="34" charset="0"/>
                <a:ea typeface="Segoe UI" panose="020B0502040204020203" pitchFamily="34" charset="0"/>
                <a:cs typeface="Segoe UI" panose="020B0502040204020203" pitchFamily="34" charset="0"/>
                <a:sym typeface="PT Sans Caption"/>
              </a:rPr>
              <a:t>в случае утраты кода</a:t>
            </a:r>
          </a:p>
        </p:txBody>
      </p:sp>
      <p:pic>
        <p:nvPicPr>
          <p:cNvPr id="29" name="Рисунок 28" descr="Изображение выглядит как знак&#10;&#10;Автоматически созданное описание">
            <a:extLst>
              <a:ext uri="{FF2B5EF4-FFF2-40B4-BE49-F238E27FC236}">
                <a16:creationId xmlns="" xmlns:a16="http://schemas.microsoft.com/office/drawing/2014/main" id="{AEBBC2A1-F181-304A-95CF-CE7980C4CC4E}"/>
              </a:ext>
            </a:extLst>
          </p:cNvPr>
          <p:cNvPicPr>
            <a:picLocks noChangeAspect="1"/>
          </p:cNvPicPr>
          <p:nvPr/>
        </p:nvPicPr>
        <p:blipFill>
          <a:blip r:embed="rId5" cstate="print">
            <a:extLst>
              <a:ext uri="{28A0092B-C50C-407E-A947-70E740481C1C}">
                <a14:useLocalDpi xmlns="" xmlns:a14="http://schemas.microsoft.com/office/drawing/2010/main"/>
              </a:ext>
            </a:extLst>
          </a:blip>
          <a:stretch>
            <a:fillRect/>
          </a:stretch>
        </p:blipFill>
        <p:spPr>
          <a:xfrm>
            <a:off x="8915943" y="4032278"/>
            <a:ext cx="1152000" cy="1152000"/>
          </a:xfrm>
          <a:prstGeom prst="rect">
            <a:avLst/>
          </a:prstGeom>
        </p:spPr>
      </p:pic>
      <p:pic>
        <p:nvPicPr>
          <p:cNvPr id="7" name="Рисунок 6" descr="Изображение выглядит как кружка, счетчик&#10;&#10;Автоматически созданное описание">
            <a:extLst>
              <a:ext uri="{FF2B5EF4-FFF2-40B4-BE49-F238E27FC236}">
                <a16:creationId xmlns="" xmlns:a16="http://schemas.microsoft.com/office/drawing/2014/main" id="{B6F50B32-713E-0B4C-957C-0813A5D99CA2}"/>
              </a:ext>
            </a:extLst>
          </p:cNvPr>
          <p:cNvPicPr>
            <a:picLocks noChangeAspect="1"/>
          </p:cNvPicPr>
          <p:nvPr/>
        </p:nvPicPr>
        <p:blipFill>
          <a:blip r:embed="rId6" cstate="print">
            <a:extLst>
              <a:ext uri="{28A0092B-C50C-407E-A947-70E740481C1C}">
                <a14:useLocalDpi xmlns="" xmlns:a14="http://schemas.microsoft.com/office/drawing/2010/main"/>
              </a:ext>
            </a:extLst>
          </a:blip>
          <a:stretch>
            <a:fillRect/>
          </a:stretch>
        </p:blipFill>
        <p:spPr>
          <a:xfrm>
            <a:off x="1603271" y="3978278"/>
            <a:ext cx="1260000" cy="1260000"/>
          </a:xfrm>
          <a:prstGeom prst="rect">
            <a:avLst/>
          </a:prstGeom>
        </p:spPr>
      </p:pic>
      <p:pic>
        <p:nvPicPr>
          <p:cNvPr id="30" name="Рисунок 29" descr="Изображение выглядит как чашка, черный, кофе, сидит&#10;&#10;Автоматически созданное описание">
            <a:extLst>
              <a:ext uri="{FF2B5EF4-FFF2-40B4-BE49-F238E27FC236}">
                <a16:creationId xmlns="" xmlns:a16="http://schemas.microsoft.com/office/drawing/2014/main" id="{01393546-38CF-0B48-A01F-8292057EA001}"/>
              </a:ext>
            </a:extLst>
          </p:cNvPr>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5466000" y="3978278"/>
            <a:ext cx="1260000" cy="1260000"/>
          </a:xfrm>
          <a:prstGeom prst="rect">
            <a:avLst/>
          </a:prstGeom>
        </p:spPr>
      </p:pic>
    </p:spTree>
    <p:extLst>
      <p:ext uri="{BB962C8B-B14F-4D97-AF65-F5344CB8AC3E}">
        <p14:creationId xmlns="" xmlns:p14="http://schemas.microsoft.com/office/powerpoint/2010/main" val="4097009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Группа 13">
            <a:extLst>
              <a:ext uri="{FF2B5EF4-FFF2-40B4-BE49-F238E27FC236}">
                <a16:creationId xmlns="" xmlns:a16="http://schemas.microsoft.com/office/drawing/2014/main" id="{C7FFD53C-60E7-624B-9324-D18D2DCD82D8}"/>
              </a:ext>
            </a:extLst>
          </p:cNvPr>
          <p:cNvGrpSpPr/>
          <p:nvPr/>
        </p:nvGrpSpPr>
        <p:grpSpPr>
          <a:xfrm>
            <a:off x="7554191" y="4145061"/>
            <a:ext cx="3520184" cy="973984"/>
            <a:chOff x="10188902" y="1881115"/>
            <a:chExt cx="3520184" cy="973984"/>
          </a:xfrm>
        </p:grpSpPr>
        <p:pic>
          <p:nvPicPr>
            <p:cNvPr id="107" name="Рисунок 106">
              <a:extLst>
                <a:ext uri="{FF2B5EF4-FFF2-40B4-BE49-F238E27FC236}">
                  <a16:creationId xmlns="" xmlns:a16="http://schemas.microsoft.com/office/drawing/2014/main" id="{CF4B6B4C-6907-0D40-9162-F23B5AF15886}"/>
                </a:ext>
              </a:extLst>
            </p:cNvPr>
            <p:cNvPicPr>
              <a:picLocks noChangeAspect="1"/>
            </p:cNvPicPr>
            <p:nvPr/>
          </p:nvPicPr>
          <p:blipFill>
            <a:blip r:embed="rId2" cstate="print">
              <a:extLst>
                <a:ext uri="{28A0092B-C50C-407E-A947-70E740481C1C}">
                  <a14:useLocalDpi xmlns="" xmlns:a14="http://schemas.microsoft.com/office/drawing/2010/main" val="0"/>
                </a:ext>
              </a:extLst>
            </a:blip>
            <a:srcRect/>
            <a:stretch/>
          </p:blipFill>
          <p:spPr>
            <a:xfrm>
              <a:off x="10188902" y="1881115"/>
              <a:ext cx="1288372" cy="973984"/>
            </a:xfrm>
            <a:prstGeom prst="rect">
              <a:avLst/>
            </a:prstGeom>
          </p:spPr>
        </p:pic>
        <p:sp>
          <p:nvSpPr>
            <p:cNvPr id="58" name="Rectangle 24">
              <a:extLst>
                <a:ext uri="{FF2B5EF4-FFF2-40B4-BE49-F238E27FC236}">
                  <a16:creationId xmlns="" xmlns:a16="http://schemas.microsoft.com/office/drawing/2014/main" id="{53E7FBA5-E486-456D-8558-141A1372F4E7}"/>
                </a:ext>
              </a:extLst>
            </p:cNvPr>
            <p:cNvSpPr/>
            <p:nvPr/>
          </p:nvSpPr>
          <p:spPr>
            <a:xfrm>
              <a:off x="11823335" y="2145902"/>
              <a:ext cx="1885751" cy="36933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2200" b="1">
                  <a:solidFill>
                    <a:srgbClr val="58595B"/>
                  </a:solidFill>
                </a:defRPr>
              </a:lvl1pPr>
            </a:lstStyle>
            <a:p>
              <a:r>
                <a:rPr lang="ru-RU" sz="1200" b="0" dirty="0">
                  <a:latin typeface="PT Sans Caption" panose="020B0603020203020204" pitchFamily="34" charset="-52"/>
                  <a:ea typeface="PT Sans Caption" panose="020B0603020203020204" pitchFamily="34" charset="-52"/>
                </a:rPr>
                <a:t>При оптовой продаже сформировать УПД</a:t>
              </a:r>
            </a:p>
          </p:txBody>
        </p:sp>
      </p:grpSp>
      <p:cxnSp>
        <p:nvCxnSpPr>
          <p:cNvPr id="95" name="Прямая со стрелкой 94">
            <a:extLst>
              <a:ext uri="{FF2B5EF4-FFF2-40B4-BE49-F238E27FC236}">
                <a16:creationId xmlns="" xmlns:a16="http://schemas.microsoft.com/office/drawing/2014/main" id="{55EE6FB7-0125-C245-94F0-F860409BD7F6}"/>
              </a:ext>
            </a:extLst>
          </p:cNvPr>
          <p:cNvCxnSpPr>
            <a:cxnSpLocks/>
          </p:cNvCxnSpPr>
          <p:nvPr/>
        </p:nvCxnSpPr>
        <p:spPr>
          <a:xfrm>
            <a:off x="2081504" y="2554593"/>
            <a:ext cx="1328434" cy="0"/>
          </a:xfrm>
          <a:prstGeom prst="straightConnector1">
            <a:avLst/>
          </a:prstGeom>
          <a:ln w="2222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3" name="Скругленный прямоугольник 102">
            <a:extLst>
              <a:ext uri="{FF2B5EF4-FFF2-40B4-BE49-F238E27FC236}">
                <a16:creationId xmlns="" xmlns:a16="http://schemas.microsoft.com/office/drawing/2014/main" id="{190FA43C-EEE6-3443-AB34-FA556A8A80FD}"/>
              </a:ext>
            </a:extLst>
          </p:cNvPr>
          <p:cNvSpPr/>
          <p:nvPr/>
        </p:nvSpPr>
        <p:spPr>
          <a:xfrm>
            <a:off x="675039" y="699679"/>
            <a:ext cx="8522909" cy="905199"/>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4" name="TextBox 103">
            <a:extLst>
              <a:ext uri="{FF2B5EF4-FFF2-40B4-BE49-F238E27FC236}">
                <a16:creationId xmlns="" xmlns:a16="http://schemas.microsoft.com/office/drawing/2014/main" id="{A973FB3D-044B-F449-9D07-C3E0E29F320E}"/>
              </a:ext>
            </a:extLst>
          </p:cNvPr>
          <p:cNvSpPr txBox="1"/>
          <p:nvPr/>
        </p:nvSpPr>
        <p:spPr>
          <a:xfrm>
            <a:off x="973440" y="862103"/>
            <a:ext cx="8703854" cy="492443"/>
          </a:xfrm>
          <a:prstGeom prst="rect">
            <a:avLst/>
          </a:prstGeom>
          <a:noFill/>
        </p:spPr>
        <p:txBody>
          <a:bodyPr wrap="square" rtlCol="0">
            <a:spAutoFit/>
          </a:bodyPr>
          <a:lstStyle/>
          <a:p>
            <a:r>
              <a:rPr lang="ru-RU" sz="2600" b="1" dirty="0">
                <a:solidFill>
                  <a:srgbClr val="6D6E71"/>
                </a:solidFill>
                <a:latin typeface="Segoe UI" panose="020B0502040204020203" pitchFamily="34" charset="0"/>
                <a:ea typeface="Segoe UI" panose="020B0502040204020203" pitchFamily="34" charset="0"/>
                <a:cs typeface="Segoe UI" panose="020B0502040204020203" pitchFamily="34" charset="0"/>
              </a:rPr>
              <a:t>Что необходимо сделать участнику оборота</a:t>
            </a:r>
            <a:endParaRPr lang="x-none" sz="26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pic>
        <p:nvPicPr>
          <p:cNvPr id="105" name="Рисунок 104" descr="Изображение выглядит как легкий, часы&#10;&#10;Автоматически созданное описание">
            <a:extLst>
              <a:ext uri="{FF2B5EF4-FFF2-40B4-BE49-F238E27FC236}">
                <a16:creationId xmlns="" xmlns:a16="http://schemas.microsoft.com/office/drawing/2014/main" id="{8F57247B-9CB4-5740-8AC2-C3BF6A261B77}"/>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554191" y="5214742"/>
            <a:ext cx="1339015" cy="1213286"/>
          </a:xfrm>
          <a:prstGeom prst="rect">
            <a:avLst/>
          </a:prstGeom>
        </p:spPr>
      </p:pic>
      <p:pic>
        <p:nvPicPr>
          <p:cNvPr id="106" name="Рисунок 105">
            <a:extLst>
              <a:ext uri="{FF2B5EF4-FFF2-40B4-BE49-F238E27FC236}">
                <a16:creationId xmlns="" xmlns:a16="http://schemas.microsoft.com/office/drawing/2014/main" id="{6C3C5E6A-35E7-D249-BE79-FC865A8D5D77}"/>
              </a:ext>
            </a:extLst>
          </p:cNvPr>
          <p:cNvPicPr>
            <a:picLocks noChangeAspect="1"/>
          </p:cNvPicPr>
          <p:nvPr/>
        </p:nvPicPr>
        <p:blipFill>
          <a:blip r:embed="rId4" cstate="print">
            <a:extLst>
              <a:ext uri="{28A0092B-C50C-407E-A947-70E740481C1C}">
                <a14:useLocalDpi xmlns="" xmlns:a14="http://schemas.microsoft.com/office/drawing/2010/main" val="0"/>
              </a:ext>
            </a:extLst>
          </a:blip>
          <a:srcRect/>
          <a:stretch/>
        </p:blipFill>
        <p:spPr>
          <a:xfrm>
            <a:off x="4121198" y="4278175"/>
            <a:ext cx="1522951" cy="1522951"/>
          </a:xfrm>
          <a:prstGeom prst="rect">
            <a:avLst/>
          </a:prstGeom>
        </p:spPr>
      </p:pic>
      <p:pic>
        <p:nvPicPr>
          <p:cNvPr id="108" name="Рисунок 107">
            <a:extLst>
              <a:ext uri="{FF2B5EF4-FFF2-40B4-BE49-F238E27FC236}">
                <a16:creationId xmlns="" xmlns:a16="http://schemas.microsoft.com/office/drawing/2014/main" id="{53C6467F-85AC-3E46-BA55-7E90F4798BBC}"/>
              </a:ext>
            </a:extLst>
          </p:cNvPr>
          <p:cNvPicPr>
            <a:picLocks noChangeAspect="1"/>
          </p:cNvPicPr>
          <p:nvPr/>
        </p:nvPicPr>
        <p:blipFill>
          <a:blip r:embed="rId5" cstate="print">
            <a:extLst>
              <a:ext uri="{28A0092B-C50C-407E-A947-70E740481C1C}">
                <a14:useLocalDpi xmlns="" xmlns:a14="http://schemas.microsoft.com/office/drawing/2010/main" val="0"/>
              </a:ext>
            </a:extLst>
          </a:blip>
          <a:srcRect/>
          <a:stretch/>
        </p:blipFill>
        <p:spPr>
          <a:xfrm>
            <a:off x="3590214" y="1953888"/>
            <a:ext cx="1291363" cy="1091839"/>
          </a:xfrm>
          <a:prstGeom prst="rect">
            <a:avLst/>
          </a:prstGeom>
        </p:spPr>
      </p:pic>
      <p:grpSp>
        <p:nvGrpSpPr>
          <p:cNvPr id="12" name="Группа 11">
            <a:extLst>
              <a:ext uri="{FF2B5EF4-FFF2-40B4-BE49-F238E27FC236}">
                <a16:creationId xmlns="" xmlns:a16="http://schemas.microsoft.com/office/drawing/2014/main" id="{C6E7F879-78EC-3646-9C2E-313685D6AF42}"/>
              </a:ext>
            </a:extLst>
          </p:cNvPr>
          <p:cNvGrpSpPr/>
          <p:nvPr/>
        </p:nvGrpSpPr>
        <p:grpSpPr>
          <a:xfrm>
            <a:off x="6614554" y="1934692"/>
            <a:ext cx="1885751" cy="1417411"/>
            <a:chOff x="2946044" y="1848457"/>
            <a:chExt cx="1885751" cy="1417411"/>
          </a:xfrm>
        </p:grpSpPr>
        <p:sp>
          <p:nvSpPr>
            <p:cNvPr id="49" name="Rectangle 24">
              <a:extLst>
                <a:ext uri="{FF2B5EF4-FFF2-40B4-BE49-F238E27FC236}">
                  <a16:creationId xmlns="" xmlns:a16="http://schemas.microsoft.com/office/drawing/2014/main" id="{53E7FBA5-E486-456D-8558-141A1372F4E7}"/>
                </a:ext>
              </a:extLst>
            </p:cNvPr>
            <p:cNvSpPr/>
            <p:nvPr/>
          </p:nvSpPr>
          <p:spPr>
            <a:xfrm>
              <a:off x="2946044" y="2896536"/>
              <a:ext cx="1885751" cy="36933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2200" b="1">
                  <a:solidFill>
                    <a:srgbClr val="58595B"/>
                  </a:solidFill>
                </a:defRPr>
              </a:lvl1pPr>
            </a:lstStyle>
            <a:p>
              <a:pPr algn="ctr"/>
              <a:r>
                <a:rPr lang="ru-RU" sz="1200" b="0" dirty="0">
                  <a:latin typeface="PT Sans Caption" panose="020B0603020203020204" pitchFamily="34" charset="-52"/>
                  <a:ea typeface="PT Sans Caption" panose="020B0603020203020204" pitchFamily="34" charset="-52"/>
                </a:rPr>
                <a:t>Заключить договоры </a:t>
              </a:r>
            </a:p>
            <a:p>
              <a:pPr algn="ctr"/>
              <a:r>
                <a:rPr lang="ru-RU" sz="1200" b="0" dirty="0">
                  <a:latin typeface="PT Sans Caption" panose="020B0603020203020204" pitchFamily="34" charset="-52"/>
                  <a:ea typeface="PT Sans Caption" panose="020B0603020203020204" pitchFamily="34" charset="-52"/>
                </a:rPr>
                <a:t>с Оператором-ЦРПТ</a:t>
              </a:r>
            </a:p>
          </p:txBody>
        </p:sp>
        <p:pic>
          <p:nvPicPr>
            <p:cNvPr id="109" name="Рисунок 108">
              <a:extLst>
                <a:ext uri="{FF2B5EF4-FFF2-40B4-BE49-F238E27FC236}">
                  <a16:creationId xmlns="" xmlns:a16="http://schemas.microsoft.com/office/drawing/2014/main" id="{D8DAE7BF-F9D5-1649-B6ED-8DB6667D4813}"/>
                </a:ext>
              </a:extLst>
            </p:cNvPr>
            <p:cNvPicPr>
              <a:picLocks noChangeAspect="1"/>
            </p:cNvPicPr>
            <p:nvPr/>
          </p:nvPicPr>
          <p:blipFill>
            <a:blip r:embed="rId6" cstate="print">
              <a:extLst>
                <a:ext uri="{28A0092B-C50C-407E-A947-70E740481C1C}">
                  <a14:useLocalDpi xmlns="" xmlns:a14="http://schemas.microsoft.com/office/drawing/2010/main" val="0"/>
                </a:ext>
              </a:extLst>
            </a:blip>
            <a:srcRect/>
            <a:stretch/>
          </p:blipFill>
          <p:spPr>
            <a:xfrm>
              <a:off x="3168426" y="1848457"/>
              <a:ext cx="1384337" cy="1111035"/>
            </a:xfrm>
            <a:prstGeom prst="rect">
              <a:avLst/>
            </a:prstGeom>
          </p:spPr>
        </p:pic>
      </p:grpSp>
      <p:grpSp>
        <p:nvGrpSpPr>
          <p:cNvPr id="13" name="Группа 12">
            <a:extLst>
              <a:ext uri="{FF2B5EF4-FFF2-40B4-BE49-F238E27FC236}">
                <a16:creationId xmlns="" xmlns:a16="http://schemas.microsoft.com/office/drawing/2014/main" id="{CBB0BBD1-F516-5E49-9FBF-9C0CA6B1DE54}"/>
              </a:ext>
            </a:extLst>
          </p:cNvPr>
          <p:cNvGrpSpPr/>
          <p:nvPr/>
        </p:nvGrpSpPr>
        <p:grpSpPr>
          <a:xfrm>
            <a:off x="344525" y="1994057"/>
            <a:ext cx="2003142" cy="1542712"/>
            <a:chOff x="303093" y="1945211"/>
            <a:chExt cx="2003142" cy="1542712"/>
          </a:xfrm>
        </p:grpSpPr>
        <p:sp>
          <p:nvSpPr>
            <p:cNvPr id="5" name="Rectangle 24">
              <a:extLst>
                <a:ext uri="{FF2B5EF4-FFF2-40B4-BE49-F238E27FC236}">
                  <a16:creationId xmlns="" xmlns:a16="http://schemas.microsoft.com/office/drawing/2014/main" id="{53E7FBA5-E486-456D-8558-141A1372F4E7}"/>
                </a:ext>
              </a:extLst>
            </p:cNvPr>
            <p:cNvSpPr/>
            <p:nvPr/>
          </p:nvSpPr>
          <p:spPr>
            <a:xfrm>
              <a:off x="303093" y="2933925"/>
              <a:ext cx="2003142" cy="553998"/>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2200" b="1">
                  <a:solidFill>
                    <a:srgbClr val="58595B"/>
                  </a:solidFill>
                </a:defRPr>
              </a:lvl1pPr>
            </a:lstStyle>
            <a:p>
              <a:pPr algn="ctr"/>
              <a:r>
                <a:rPr lang="ru-RU" sz="1200" b="0" dirty="0">
                  <a:latin typeface="PT Sans Caption" panose="020B0603020203020204" pitchFamily="34" charset="-52"/>
                  <a:ea typeface="PT Sans Caption" panose="020B0603020203020204" pitchFamily="34" charset="-52"/>
                </a:rPr>
                <a:t>Оформить УКЭП и установить ПО для работы с УКЭП </a:t>
              </a:r>
            </a:p>
          </p:txBody>
        </p:sp>
        <p:pic>
          <p:nvPicPr>
            <p:cNvPr id="110" name="Рисунок 109">
              <a:extLst>
                <a:ext uri="{FF2B5EF4-FFF2-40B4-BE49-F238E27FC236}">
                  <a16:creationId xmlns="" xmlns:a16="http://schemas.microsoft.com/office/drawing/2014/main" id="{D48BE82B-EB99-EB42-A39C-D296D2BC1368}"/>
                </a:ext>
              </a:extLst>
            </p:cNvPr>
            <p:cNvPicPr>
              <a:picLocks noChangeAspect="1"/>
            </p:cNvPicPr>
            <p:nvPr/>
          </p:nvPicPr>
          <p:blipFill>
            <a:blip r:embed="rId7" cstate="print">
              <a:extLst>
                <a:ext uri="{28A0092B-C50C-407E-A947-70E740481C1C}">
                  <a14:useLocalDpi xmlns="" xmlns:a14="http://schemas.microsoft.com/office/drawing/2010/main" val="0"/>
                </a:ext>
              </a:extLst>
            </a:blip>
            <a:srcRect/>
            <a:stretch/>
          </p:blipFill>
          <p:spPr>
            <a:xfrm>
              <a:off x="695343" y="1945211"/>
              <a:ext cx="1223960" cy="924574"/>
            </a:xfrm>
            <a:prstGeom prst="rect">
              <a:avLst/>
            </a:prstGeom>
          </p:spPr>
        </p:pic>
      </p:grpSp>
      <p:pic>
        <p:nvPicPr>
          <p:cNvPr id="111" name="Рисунок 110">
            <a:extLst>
              <a:ext uri="{FF2B5EF4-FFF2-40B4-BE49-F238E27FC236}">
                <a16:creationId xmlns="" xmlns:a16="http://schemas.microsoft.com/office/drawing/2014/main" id="{599694D8-334A-D14B-8F0D-47C1A682063F}"/>
              </a:ext>
            </a:extLst>
          </p:cNvPr>
          <p:cNvPicPr>
            <a:picLocks noChangeAspect="1"/>
          </p:cNvPicPr>
          <p:nvPr/>
        </p:nvPicPr>
        <p:blipFill>
          <a:blip r:embed="rId8" cstate="print">
            <a:extLst>
              <a:ext uri="{28A0092B-C50C-407E-A947-70E740481C1C}">
                <a14:useLocalDpi xmlns="" xmlns:a14="http://schemas.microsoft.com/office/drawing/2010/main" val="0"/>
              </a:ext>
            </a:extLst>
          </a:blip>
          <a:srcRect/>
          <a:stretch/>
        </p:blipFill>
        <p:spPr>
          <a:xfrm>
            <a:off x="10079794" y="1994057"/>
            <a:ext cx="1313413" cy="992146"/>
          </a:xfrm>
          <a:prstGeom prst="rect">
            <a:avLst/>
          </a:prstGeom>
        </p:spPr>
      </p:pic>
      <p:sp>
        <p:nvSpPr>
          <p:cNvPr id="47" name="Rectangle 24">
            <a:extLst>
              <a:ext uri="{FF2B5EF4-FFF2-40B4-BE49-F238E27FC236}">
                <a16:creationId xmlns="" xmlns:a16="http://schemas.microsoft.com/office/drawing/2014/main" id="{53E7FBA5-E486-456D-8558-141A1372F4E7}"/>
              </a:ext>
            </a:extLst>
          </p:cNvPr>
          <p:cNvSpPr/>
          <p:nvPr/>
        </p:nvSpPr>
        <p:spPr>
          <a:xfrm>
            <a:off x="3503378" y="2986811"/>
            <a:ext cx="1662647" cy="553998"/>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2200" b="1">
                <a:solidFill>
                  <a:srgbClr val="58595B"/>
                </a:solidFill>
              </a:defRPr>
            </a:lvl1pPr>
          </a:lstStyle>
          <a:p>
            <a:pPr algn="ctr"/>
            <a:r>
              <a:rPr lang="ru-RU" sz="1200" b="0" dirty="0">
                <a:latin typeface="PT Sans Caption" panose="020B0603020203020204" pitchFamily="34" charset="-52"/>
                <a:ea typeface="PT Sans Caption" panose="020B0603020203020204" pitchFamily="34" charset="-52"/>
              </a:rPr>
              <a:t>Зарегистрироваться </a:t>
            </a:r>
          </a:p>
          <a:p>
            <a:pPr algn="ctr"/>
            <a:r>
              <a:rPr lang="ru-RU" sz="1200" b="0" dirty="0">
                <a:latin typeface="PT Sans Caption" panose="020B0603020203020204" pitchFamily="34" charset="-52"/>
                <a:ea typeface="PT Sans Caption" panose="020B0603020203020204" pitchFamily="34" charset="-52"/>
              </a:rPr>
              <a:t>в ЛК и заполнить профиль</a:t>
            </a:r>
          </a:p>
        </p:txBody>
      </p:sp>
      <p:sp>
        <p:nvSpPr>
          <p:cNvPr id="52" name="Rectangle 24">
            <a:extLst>
              <a:ext uri="{FF2B5EF4-FFF2-40B4-BE49-F238E27FC236}">
                <a16:creationId xmlns="" xmlns:a16="http://schemas.microsoft.com/office/drawing/2014/main" id="{53E7FBA5-E486-456D-8558-141A1372F4E7}"/>
              </a:ext>
            </a:extLst>
          </p:cNvPr>
          <p:cNvSpPr/>
          <p:nvPr/>
        </p:nvSpPr>
        <p:spPr>
          <a:xfrm>
            <a:off x="9667709" y="2990739"/>
            <a:ext cx="2084231" cy="36933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2200" b="1">
                <a:solidFill>
                  <a:srgbClr val="58595B"/>
                </a:solidFill>
              </a:defRPr>
            </a:lvl1pPr>
          </a:lstStyle>
          <a:p>
            <a:pPr algn="ctr"/>
            <a:r>
              <a:rPr lang="ru-RU" sz="1200" b="0" dirty="0">
                <a:latin typeface="PT Sans Caption" panose="020B0603020203020204" pitchFamily="34" charset="-52"/>
                <a:ea typeface="PT Sans Caption" panose="020B0603020203020204" pitchFamily="34" charset="-52"/>
              </a:rPr>
              <a:t>Описать товарные остатки в личном кабинете</a:t>
            </a:r>
          </a:p>
        </p:txBody>
      </p:sp>
      <p:sp>
        <p:nvSpPr>
          <p:cNvPr id="56" name="Rectangle 24">
            <a:extLst>
              <a:ext uri="{FF2B5EF4-FFF2-40B4-BE49-F238E27FC236}">
                <a16:creationId xmlns="" xmlns:a16="http://schemas.microsoft.com/office/drawing/2014/main" id="{53E7FBA5-E486-456D-8558-141A1372F4E7}"/>
              </a:ext>
            </a:extLst>
          </p:cNvPr>
          <p:cNvSpPr/>
          <p:nvPr/>
        </p:nvSpPr>
        <p:spPr>
          <a:xfrm>
            <a:off x="3921556" y="5682810"/>
            <a:ext cx="2322178" cy="36933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2200" b="1">
                <a:solidFill>
                  <a:srgbClr val="58595B"/>
                </a:solidFill>
              </a:defRPr>
            </a:lvl1pPr>
          </a:lstStyle>
          <a:p>
            <a:pPr algn="ctr"/>
            <a:r>
              <a:rPr lang="ru-RU" sz="1200" b="0" dirty="0">
                <a:latin typeface="PT Sans Caption" panose="020B0603020203020204" pitchFamily="34" charset="-52"/>
                <a:ea typeface="PT Sans Caption" panose="020B0603020203020204" pitchFamily="34" charset="-52"/>
              </a:rPr>
              <a:t>Заказать коды, нанести их на товар и ввести в оборот</a:t>
            </a:r>
          </a:p>
        </p:txBody>
      </p:sp>
      <p:sp>
        <p:nvSpPr>
          <p:cNvPr id="60" name="Rectangle 24">
            <a:extLst>
              <a:ext uri="{FF2B5EF4-FFF2-40B4-BE49-F238E27FC236}">
                <a16:creationId xmlns="" xmlns:a16="http://schemas.microsoft.com/office/drawing/2014/main" id="{53E7FBA5-E486-456D-8558-141A1372F4E7}"/>
              </a:ext>
            </a:extLst>
          </p:cNvPr>
          <p:cNvSpPr/>
          <p:nvPr/>
        </p:nvSpPr>
        <p:spPr>
          <a:xfrm>
            <a:off x="9188624" y="5668821"/>
            <a:ext cx="2148649" cy="553998"/>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2200" b="1">
                <a:solidFill>
                  <a:srgbClr val="58595B"/>
                </a:solidFill>
              </a:defRPr>
            </a:lvl1pPr>
          </a:lstStyle>
          <a:p>
            <a:r>
              <a:rPr lang="ru-RU" sz="1200" b="0" dirty="0">
                <a:latin typeface="PT Sans Caption" panose="020B0603020203020204" pitchFamily="34" charset="-52"/>
                <a:ea typeface="PT Sans Caption" panose="020B0603020203020204" pitchFamily="34" charset="-52"/>
              </a:rPr>
              <a:t>При розничной продаже вывести товар из оборота при помощи онлайн-кассы</a:t>
            </a:r>
          </a:p>
        </p:txBody>
      </p:sp>
      <p:cxnSp>
        <p:nvCxnSpPr>
          <p:cNvPr id="113" name="Прямая со стрелкой 112">
            <a:extLst>
              <a:ext uri="{FF2B5EF4-FFF2-40B4-BE49-F238E27FC236}">
                <a16:creationId xmlns="" xmlns:a16="http://schemas.microsoft.com/office/drawing/2014/main" id="{0790E2FF-E504-104D-9E75-1C12CA0C5AAF}"/>
              </a:ext>
            </a:extLst>
          </p:cNvPr>
          <p:cNvCxnSpPr>
            <a:cxnSpLocks/>
          </p:cNvCxnSpPr>
          <p:nvPr/>
        </p:nvCxnSpPr>
        <p:spPr>
          <a:xfrm>
            <a:off x="11527783" y="2529469"/>
            <a:ext cx="375459" cy="0"/>
          </a:xfrm>
          <a:prstGeom prst="straightConnector1">
            <a:avLst/>
          </a:prstGeom>
          <a:ln w="22225">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4" name="Прямая со стрелкой 113">
            <a:extLst>
              <a:ext uri="{FF2B5EF4-FFF2-40B4-BE49-F238E27FC236}">
                <a16:creationId xmlns="" xmlns:a16="http://schemas.microsoft.com/office/drawing/2014/main" id="{D4492BAB-FE1C-AC48-AB1B-12BB7088BEEE}"/>
              </a:ext>
            </a:extLst>
          </p:cNvPr>
          <p:cNvCxnSpPr>
            <a:cxnSpLocks/>
          </p:cNvCxnSpPr>
          <p:nvPr/>
        </p:nvCxnSpPr>
        <p:spPr>
          <a:xfrm>
            <a:off x="8550663" y="2529469"/>
            <a:ext cx="1328434" cy="0"/>
          </a:xfrm>
          <a:prstGeom prst="straightConnector1">
            <a:avLst/>
          </a:prstGeom>
          <a:ln w="2222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Прямая со стрелкой 114">
            <a:extLst>
              <a:ext uri="{FF2B5EF4-FFF2-40B4-BE49-F238E27FC236}">
                <a16:creationId xmlns="" xmlns:a16="http://schemas.microsoft.com/office/drawing/2014/main" id="{8375776E-1F8C-134F-AE54-5955691D31AF}"/>
              </a:ext>
            </a:extLst>
          </p:cNvPr>
          <p:cNvCxnSpPr>
            <a:cxnSpLocks/>
          </p:cNvCxnSpPr>
          <p:nvPr/>
        </p:nvCxnSpPr>
        <p:spPr>
          <a:xfrm>
            <a:off x="2719465" y="4999979"/>
            <a:ext cx="1328434" cy="0"/>
          </a:xfrm>
          <a:prstGeom prst="straightConnector1">
            <a:avLst/>
          </a:prstGeom>
          <a:ln w="2222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Прямая со стрелкой 115">
            <a:extLst>
              <a:ext uri="{FF2B5EF4-FFF2-40B4-BE49-F238E27FC236}">
                <a16:creationId xmlns="" xmlns:a16="http://schemas.microsoft.com/office/drawing/2014/main" id="{6DD067D1-1433-2E41-AC10-8662A480B32E}"/>
              </a:ext>
            </a:extLst>
          </p:cNvPr>
          <p:cNvCxnSpPr>
            <a:cxnSpLocks/>
          </p:cNvCxnSpPr>
          <p:nvPr/>
        </p:nvCxnSpPr>
        <p:spPr>
          <a:xfrm flipV="1">
            <a:off x="5907619" y="4630220"/>
            <a:ext cx="1533742" cy="345634"/>
          </a:xfrm>
          <a:prstGeom prst="straightConnector1">
            <a:avLst/>
          </a:prstGeom>
          <a:ln w="2222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Прямая со стрелкой 116">
            <a:extLst>
              <a:ext uri="{FF2B5EF4-FFF2-40B4-BE49-F238E27FC236}">
                <a16:creationId xmlns="" xmlns:a16="http://schemas.microsoft.com/office/drawing/2014/main" id="{64DFAB92-208A-F04C-9B9A-6F34DEEDCB83}"/>
              </a:ext>
            </a:extLst>
          </p:cNvPr>
          <p:cNvCxnSpPr>
            <a:cxnSpLocks/>
          </p:cNvCxnSpPr>
          <p:nvPr/>
        </p:nvCxnSpPr>
        <p:spPr>
          <a:xfrm>
            <a:off x="5907619" y="5169195"/>
            <a:ext cx="1533742" cy="489489"/>
          </a:xfrm>
          <a:prstGeom prst="straightConnector1">
            <a:avLst/>
          </a:prstGeom>
          <a:ln w="2222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Прямая со стрелкой 117">
            <a:extLst>
              <a:ext uri="{FF2B5EF4-FFF2-40B4-BE49-F238E27FC236}">
                <a16:creationId xmlns="" xmlns:a16="http://schemas.microsoft.com/office/drawing/2014/main" id="{F2AF58FF-1DE7-E946-95FB-E74492B5F50E}"/>
              </a:ext>
            </a:extLst>
          </p:cNvPr>
          <p:cNvCxnSpPr>
            <a:cxnSpLocks/>
          </p:cNvCxnSpPr>
          <p:nvPr/>
        </p:nvCxnSpPr>
        <p:spPr>
          <a:xfrm>
            <a:off x="5082644" y="2554593"/>
            <a:ext cx="1328434" cy="0"/>
          </a:xfrm>
          <a:prstGeom prst="straightConnector1">
            <a:avLst/>
          </a:prstGeom>
          <a:ln w="2222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Прямая со стрелкой 118">
            <a:extLst>
              <a:ext uri="{FF2B5EF4-FFF2-40B4-BE49-F238E27FC236}">
                <a16:creationId xmlns="" xmlns:a16="http://schemas.microsoft.com/office/drawing/2014/main" id="{E7218630-B014-6447-85E8-4CA51B77BF0C}"/>
              </a:ext>
            </a:extLst>
          </p:cNvPr>
          <p:cNvCxnSpPr>
            <a:cxnSpLocks/>
          </p:cNvCxnSpPr>
          <p:nvPr/>
        </p:nvCxnSpPr>
        <p:spPr>
          <a:xfrm>
            <a:off x="11892732" y="2529469"/>
            <a:ext cx="0" cy="1341720"/>
          </a:xfrm>
          <a:prstGeom prst="straightConnector1">
            <a:avLst/>
          </a:prstGeom>
          <a:ln w="22225">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20" name="Прямая со стрелкой 119">
            <a:extLst>
              <a:ext uri="{FF2B5EF4-FFF2-40B4-BE49-F238E27FC236}">
                <a16:creationId xmlns="" xmlns:a16="http://schemas.microsoft.com/office/drawing/2014/main" id="{DD454803-920D-7E43-B136-18E7F48E15C6}"/>
              </a:ext>
            </a:extLst>
          </p:cNvPr>
          <p:cNvCxnSpPr>
            <a:cxnSpLocks/>
          </p:cNvCxnSpPr>
          <p:nvPr/>
        </p:nvCxnSpPr>
        <p:spPr>
          <a:xfrm flipH="1">
            <a:off x="319107" y="3871189"/>
            <a:ext cx="11584137" cy="0"/>
          </a:xfrm>
          <a:prstGeom prst="straightConnector1">
            <a:avLst/>
          </a:prstGeom>
          <a:ln w="22225">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21" name="Прямая со стрелкой 120">
            <a:extLst>
              <a:ext uri="{FF2B5EF4-FFF2-40B4-BE49-F238E27FC236}">
                <a16:creationId xmlns="" xmlns:a16="http://schemas.microsoft.com/office/drawing/2014/main" id="{DAD2F34F-9BB7-624B-A545-90353B79D080}"/>
              </a:ext>
            </a:extLst>
          </p:cNvPr>
          <p:cNvCxnSpPr>
            <a:cxnSpLocks/>
          </p:cNvCxnSpPr>
          <p:nvPr/>
        </p:nvCxnSpPr>
        <p:spPr>
          <a:xfrm>
            <a:off x="319107" y="3867261"/>
            <a:ext cx="0" cy="1132718"/>
          </a:xfrm>
          <a:prstGeom prst="straightConnector1">
            <a:avLst/>
          </a:prstGeom>
          <a:ln w="22225">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pic>
        <p:nvPicPr>
          <p:cNvPr id="35" name="Рисунок 34">
            <a:extLst>
              <a:ext uri="{FF2B5EF4-FFF2-40B4-BE49-F238E27FC236}">
                <a16:creationId xmlns="" xmlns:a16="http://schemas.microsoft.com/office/drawing/2014/main" id="{1B1E8B69-A154-40A0-BC02-50619803B538}"/>
              </a:ext>
            </a:extLst>
          </p:cNvPr>
          <p:cNvPicPr>
            <a:picLocks noChangeAspect="1"/>
          </p:cNvPicPr>
          <p:nvPr/>
        </p:nvPicPr>
        <p:blipFill rotWithShape="1">
          <a:blip r:embed="rId9" cstate="print"/>
          <a:srcRect r="-8" b="-8"/>
          <a:stretch/>
        </p:blipFill>
        <p:spPr>
          <a:xfrm>
            <a:off x="1208549" y="4319694"/>
            <a:ext cx="1328434" cy="1328434"/>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36" name="Rectangle 24">
            <a:extLst>
              <a:ext uri="{FF2B5EF4-FFF2-40B4-BE49-F238E27FC236}">
                <a16:creationId xmlns="" xmlns:a16="http://schemas.microsoft.com/office/drawing/2014/main" id="{16B00F58-5406-41BE-9DBF-9D72A01FC996}"/>
              </a:ext>
            </a:extLst>
          </p:cNvPr>
          <p:cNvSpPr/>
          <p:nvPr/>
        </p:nvSpPr>
        <p:spPr>
          <a:xfrm>
            <a:off x="903166" y="5668821"/>
            <a:ext cx="2084231" cy="369332"/>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2200" b="1">
                <a:solidFill>
                  <a:srgbClr val="58595B"/>
                </a:solidFill>
              </a:defRPr>
            </a:lvl1pPr>
          </a:lstStyle>
          <a:p>
            <a:pPr algn="ctr"/>
            <a:r>
              <a:rPr lang="ru-RU" sz="1200" b="0" dirty="0">
                <a:latin typeface="PT Sans Caption" panose="020B0603020203020204" pitchFamily="34" charset="-52"/>
                <a:ea typeface="PT Sans Caption" panose="020B0603020203020204" pitchFamily="34" charset="-52"/>
              </a:rPr>
              <a:t>Пополнить баланс лицевого счета</a:t>
            </a:r>
          </a:p>
        </p:txBody>
      </p:sp>
      <p:cxnSp>
        <p:nvCxnSpPr>
          <p:cNvPr id="37" name="Прямая со стрелкой 36">
            <a:extLst>
              <a:ext uri="{FF2B5EF4-FFF2-40B4-BE49-F238E27FC236}">
                <a16:creationId xmlns="" xmlns:a16="http://schemas.microsoft.com/office/drawing/2014/main" id="{7547130E-EDE9-4FCA-A5E9-96DD23B9B500}"/>
              </a:ext>
            </a:extLst>
          </p:cNvPr>
          <p:cNvCxnSpPr>
            <a:cxnSpLocks/>
          </p:cNvCxnSpPr>
          <p:nvPr/>
        </p:nvCxnSpPr>
        <p:spPr>
          <a:xfrm>
            <a:off x="333970" y="4999979"/>
            <a:ext cx="569196" cy="0"/>
          </a:xfrm>
          <a:prstGeom prst="straightConnector1">
            <a:avLst/>
          </a:prstGeom>
          <a:ln w="2222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Прямоугольник 33">
            <a:extLst>
              <a:ext uri="{FF2B5EF4-FFF2-40B4-BE49-F238E27FC236}">
                <a16:creationId xmlns="" xmlns:a16="http://schemas.microsoft.com/office/drawing/2014/main" id="{5C65468E-2770-47A6-9F14-401CA72709EF}"/>
              </a:ext>
            </a:extLst>
          </p:cNvPr>
          <p:cNvSpPr/>
          <p:nvPr/>
        </p:nvSpPr>
        <p:spPr>
          <a:xfrm>
            <a:off x="192510" y="6101171"/>
            <a:ext cx="2830424" cy="639289"/>
          </a:xfrm>
          <a:prstGeom prst="rect">
            <a:avLst/>
          </a:prstGeom>
          <a:noFill/>
          <a:ln w="19050">
            <a:solidFill>
              <a:srgbClr val="F6F42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p>
        </p:txBody>
      </p:sp>
      <p:sp>
        <p:nvSpPr>
          <p:cNvPr id="39" name="Прямоугольник 38">
            <a:extLst>
              <a:ext uri="{FF2B5EF4-FFF2-40B4-BE49-F238E27FC236}">
                <a16:creationId xmlns="" xmlns:a16="http://schemas.microsoft.com/office/drawing/2014/main" id="{CF9D7DF1-166B-4C12-B291-E050D3806FEC}"/>
              </a:ext>
            </a:extLst>
          </p:cNvPr>
          <p:cNvSpPr/>
          <p:nvPr/>
        </p:nvSpPr>
        <p:spPr>
          <a:xfrm>
            <a:off x="255573" y="6179766"/>
            <a:ext cx="2830424" cy="498872"/>
          </a:xfrm>
          <a:prstGeom prst="rect">
            <a:avLst/>
          </a:prstGeom>
          <a:noFill/>
          <a:ln w="9525" cap="rnd" cmpd="sng" algn="ctr">
            <a:noFill/>
            <a:prstDash val="solid"/>
            <a:round/>
            <a:headEnd type="none" w="med" len="med"/>
            <a:tailEnd type="none" w="med" len="me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rnd" cmpd="sng" algn="ctr">
                <a:solidFill>
                  <a:srgbClr val="FFFFFF"/>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3341" tIns="46671" rIns="93341" bIns="46671" numCol="1" spcCol="0" rtlCol="0" fromWordArt="0" anchor="t" anchorCtr="0" forceAA="0" compatLnSpc="1">
            <a:prstTxWarp prst="textNoShape">
              <a:avLst/>
            </a:prstTxWarp>
            <a:noAutofit/>
          </a:bodyP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ru-RU" sz="1200" b="1" dirty="0">
                <a:solidFill>
                  <a:srgbClr val="58595B"/>
                </a:solidFill>
                <a:latin typeface="PT Sans Caption" panose="020B0603020203020204"/>
              </a:rPr>
              <a:t>Для регистрации в ГИС МТ </a:t>
            </a:r>
            <a:r>
              <a:rPr lang="ru-RU" sz="1200" dirty="0">
                <a:solidFill>
                  <a:srgbClr val="58595B"/>
                </a:solidFill>
                <a:latin typeface="PT Sans Caption" panose="020B0603020203020204"/>
              </a:rPr>
              <a:t>перейдите на сайт </a:t>
            </a:r>
            <a:r>
              <a:rPr lang="en-US" sz="1200" dirty="0" err="1">
                <a:solidFill>
                  <a:schemeClr val="bg2">
                    <a:lumMod val="25000"/>
                  </a:schemeClr>
                </a:solidFill>
                <a:hlinkClick r:id="rId10">
                  <a:extLst>
                    <a:ext uri="{A12FA001-AC4F-418D-AE19-62706E023703}">
                      <ahyp:hlinkClr xmlns="" xmlns:ahyp="http://schemas.microsoft.com/office/drawing/2018/hyperlinkcolor" val="tx"/>
                    </a:ext>
                  </a:extLst>
                </a:hlinkClick>
              </a:rPr>
              <a:t>markirovka</a:t>
            </a:r>
            <a:r>
              <a:rPr lang="ru-RU" sz="1200" dirty="0">
                <a:solidFill>
                  <a:schemeClr val="bg2">
                    <a:lumMod val="25000"/>
                  </a:schemeClr>
                </a:solidFill>
                <a:latin typeface="PT Sans Caption" panose="020B0603020203020204"/>
                <a:hlinkClick r:id="rId10">
                  <a:extLst>
                    <a:ext uri="{A12FA001-AC4F-418D-AE19-62706E023703}">
                      <ahyp:hlinkClr xmlns="" xmlns:ahyp="http://schemas.microsoft.com/office/drawing/2018/hyperlinkcolor" val="tx"/>
                    </a:ext>
                  </a:extLst>
                </a:hlinkClick>
              </a:rPr>
              <a:t>.</a:t>
            </a:r>
            <a:r>
              <a:rPr lang="en-US" sz="1200" dirty="0" err="1">
                <a:solidFill>
                  <a:schemeClr val="bg2">
                    <a:lumMod val="25000"/>
                  </a:schemeClr>
                </a:solidFill>
                <a:hlinkClick r:id="rId10">
                  <a:extLst>
                    <a:ext uri="{A12FA001-AC4F-418D-AE19-62706E023703}">
                      <ahyp:hlinkClr xmlns="" xmlns:ahyp="http://schemas.microsoft.com/office/drawing/2018/hyperlinkcolor" val="tx"/>
                    </a:ext>
                  </a:extLst>
                </a:hlinkClick>
              </a:rPr>
              <a:t>crpt</a:t>
            </a:r>
            <a:r>
              <a:rPr lang="ru-RU" sz="1200" dirty="0">
                <a:solidFill>
                  <a:schemeClr val="bg2">
                    <a:lumMod val="25000"/>
                  </a:schemeClr>
                </a:solidFill>
                <a:latin typeface="PT Sans Caption" panose="020B0603020203020204"/>
                <a:hlinkClick r:id="rId10">
                  <a:extLst>
                    <a:ext uri="{A12FA001-AC4F-418D-AE19-62706E023703}">
                      <ahyp:hlinkClr xmlns="" xmlns:ahyp="http://schemas.microsoft.com/office/drawing/2018/hyperlinkcolor" val="tx"/>
                    </a:ext>
                  </a:extLst>
                </a:hlinkClick>
              </a:rPr>
              <a:t>.</a:t>
            </a:r>
            <a:r>
              <a:rPr lang="en-US" sz="1200" dirty="0" err="1">
                <a:solidFill>
                  <a:schemeClr val="bg2">
                    <a:lumMod val="25000"/>
                  </a:schemeClr>
                </a:solidFill>
                <a:hlinkClick r:id="rId10">
                  <a:extLst>
                    <a:ext uri="{A12FA001-AC4F-418D-AE19-62706E023703}">
                      <ahyp:hlinkClr xmlns="" xmlns:ahyp="http://schemas.microsoft.com/office/drawing/2018/hyperlinkcolor" val="tx"/>
                    </a:ext>
                  </a:extLst>
                </a:hlinkClick>
              </a:rPr>
              <a:t>ru</a:t>
            </a:r>
            <a:endParaRPr lang="ru-RU" sz="1200" dirty="0">
              <a:solidFill>
                <a:schemeClr val="bg2">
                  <a:lumMod val="25000"/>
                </a:schemeClr>
              </a:solidFill>
              <a:latin typeface="PT Sans Caption" panose="020B0603020203020204"/>
            </a:endParaRPr>
          </a:p>
        </p:txBody>
      </p:sp>
      <p:sp>
        <p:nvSpPr>
          <p:cNvPr id="40" name="Овал 39">
            <a:extLst>
              <a:ext uri="{FF2B5EF4-FFF2-40B4-BE49-F238E27FC236}">
                <a16:creationId xmlns="" xmlns:a16="http://schemas.microsoft.com/office/drawing/2014/main" id="{755688C0-3FA0-4C11-947F-7E9075DF7C63}"/>
              </a:ext>
            </a:extLst>
          </p:cNvPr>
          <p:cNvSpPr/>
          <p:nvPr/>
        </p:nvSpPr>
        <p:spPr>
          <a:xfrm>
            <a:off x="80796" y="5962727"/>
            <a:ext cx="252248" cy="252248"/>
          </a:xfrm>
          <a:prstGeom prst="ellipse">
            <a:avLst/>
          </a:prstGeom>
          <a:solidFill>
            <a:srgbClr val="F6F42E"/>
          </a:solidFill>
          <a:ln w="19050"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2000" b="1" dirty="0">
                <a:solidFill>
                  <a:srgbClr val="58595B"/>
                </a:solidFill>
              </a:rPr>
              <a:t>!</a:t>
            </a:r>
          </a:p>
        </p:txBody>
      </p:sp>
    </p:spTree>
    <p:extLst>
      <p:ext uri="{BB962C8B-B14F-4D97-AF65-F5344CB8AC3E}">
        <p14:creationId xmlns="" xmlns:p14="http://schemas.microsoft.com/office/powerpoint/2010/main" val="2298111801"/>
      </p:ext>
    </p:extLst>
  </p:cSld>
  <p:clrMapOvr>
    <a:masterClrMapping/>
  </p:clrMapOvr>
  <mc:AlternateContent xmlns:mc="http://schemas.openxmlformats.org/markup-compatibility/2006">
    <mc:Choice xmlns="" xmlns:p14="http://schemas.microsoft.com/office/powerpoint/2010/main" Requires="p14">
      <p:transition p14:dur="25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Рисунок 33"/>
          <p:cNvPicPr>
            <a:picLocks noChangeAspect="1"/>
          </p:cNvPicPr>
          <p:nvPr/>
        </p:nvPicPr>
        <p:blipFill>
          <a:blip r:embed="rId2" cstate="print">
            <a:extLst>
              <a:ext uri="{28A0092B-C50C-407E-A947-70E740481C1C}">
                <a14:useLocalDpi xmlns="" xmlns:a14="http://schemas.microsoft.com/office/drawing/2010/main" val="0"/>
              </a:ext>
            </a:extLst>
          </a:blip>
          <a:srcRect/>
          <a:stretch/>
        </p:blipFill>
        <p:spPr>
          <a:xfrm>
            <a:off x="9838316" y="3035265"/>
            <a:ext cx="1459175" cy="1102254"/>
          </a:xfrm>
          <a:prstGeom prst="rect">
            <a:avLst/>
          </a:prstGeom>
        </p:spPr>
      </p:pic>
      <p:pic>
        <p:nvPicPr>
          <p:cNvPr id="6" name="Рисунок 5">
            <a:extLst>
              <a:ext uri="{FF2B5EF4-FFF2-40B4-BE49-F238E27FC236}">
                <a16:creationId xmlns="" xmlns:a16="http://schemas.microsoft.com/office/drawing/2014/main" id="{A1E60C27-B4F9-FF4D-94B5-FEC20FE7F949}"/>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497793" y="2824210"/>
            <a:ext cx="1292236" cy="1231568"/>
          </a:xfrm>
          <a:prstGeom prst="rect">
            <a:avLst/>
          </a:prstGeom>
        </p:spPr>
      </p:pic>
      <p:pic>
        <p:nvPicPr>
          <p:cNvPr id="8" name="Рисунок 7" descr="Изображение выглядит как рисунок&#10;&#10;Автоматически созданное описание">
            <a:extLst>
              <a:ext uri="{FF2B5EF4-FFF2-40B4-BE49-F238E27FC236}">
                <a16:creationId xmlns="" xmlns:a16="http://schemas.microsoft.com/office/drawing/2014/main" id="{DA652D86-E6BA-BA4C-BBA5-0E2B9CB7B061}"/>
              </a:ext>
            </a:extLst>
          </p:cNvPr>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2544917" y="2994640"/>
            <a:ext cx="1428169" cy="1146212"/>
          </a:xfrm>
          <a:prstGeom prst="rect">
            <a:avLst/>
          </a:prstGeom>
        </p:spPr>
      </p:pic>
      <p:pic>
        <p:nvPicPr>
          <p:cNvPr id="13" name="Рисунок 12" descr="Изображение выглядит как игрушка&#10;&#10;Автоматически созданное описание">
            <a:extLst>
              <a:ext uri="{FF2B5EF4-FFF2-40B4-BE49-F238E27FC236}">
                <a16:creationId xmlns="" xmlns:a16="http://schemas.microsoft.com/office/drawing/2014/main" id="{848C531F-5721-144F-91F3-BF34351CF90F}"/>
              </a:ext>
            </a:extLst>
          </p:cNvPr>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243410" y="2685077"/>
            <a:ext cx="1559555" cy="1559555"/>
          </a:xfrm>
          <a:prstGeom prst="rect">
            <a:avLst/>
          </a:prstGeom>
        </p:spPr>
      </p:pic>
      <p:sp>
        <p:nvSpPr>
          <p:cNvPr id="35" name="TextBox 34">
            <a:extLst>
              <a:ext uri="{FF2B5EF4-FFF2-40B4-BE49-F238E27FC236}">
                <a16:creationId xmlns="" xmlns:a16="http://schemas.microsoft.com/office/drawing/2014/main" id="{E8AF9BFF-1127-DB41-B850-8311AD395CB1}"/>
              </a:ext>
            </a:extLst>
          </p:cNvPr>
          <p:cNvSpPr txBox="1"/>
          <p:nvPr/>
        </p:nvSpPr>
        <p:spPr>
          <a:xfrm>
            <a:off x="5760675" y="4164766"/>
            <a:ext cx="2425322" cy="307777"/>
          </a:xfrm>
          <a:prstGeom prst="rect">
            <a:avLst/>
          </a:prstGeom>
          <a:noFill/>
        </p:spPr>
        <p:txBody>
          <a:bodyPr wrap="square" rtlCol="0">
            <a:spAutoFit/>
          </a:bodyPr>
          <a:lstStyle/>
          <a:p>
            <a:pPr algn="ct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ОНЛАЙН КАССА</a:t>
            </a:r>
            <a:endParaRPr lang="x-none" sz="14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36" name="TextBox 35">
            <a:extLst>
              <a:ext uri="{FF2B5EF4-FFF2-40B4-BE49-F238E27FC236}">
                <a16:creationId xmlns="" xmlns:a16="http://schemas.microsoft.com/office/drawing/2014/main" id="{1F17E519-CD1C-B948-AC5E-72F0E7BBE090}"/>
              </a:ext>
            </a:extLst>
          </p:cNvPr>
          <p:cNvSpPr txBox="1"/>
          <p:nvPr/>
        </p:nvSpPr>
        <p:spPr>
          <a:xfrm>
            <a:off x="3864063" y="4193125"/>
            <a:ext cx="2425321" cy="523220"/>
          </a:xfrm>
          <a:prstGeom prst="rect">
            <a:avLst/>
          </a:prstGeom>
          <a:noFill/>
        </p:spPr>
        <p:txBody>
          <a:bodyPr wrap="square" rtlCol="0">
            <a:spAutoFit/>
          </a:bodyPr>
          <a:lstStyle/>
          <a:p>
            <a:pPr algn="ctr"/>
            <a:r>
              <a:rPr lang="en-US"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2D </a:t>
            </a: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СКАНЕР </a:t>
            </a:r>
          </a:p>
          <a:p>
            <a:pPr algn="ct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ШТРИХКОДА</a:t>
            </a:r>
            <a:endParaRPr lang="x-none" sz="14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37" name="TextBox 36">
            <a:extLst>
              <a:ext uri="{FF2B5EF4-FFF2-40B4-BE49-F238E27FC236}">
                <a16:creationId xmlns="" xmlns:a16="http://schemas.microsoft.com/office/drawing/2014/main" id="{62661487-90CD-8346-A494-34230407DC85}"/>
              </a:ext>
            </a:extLst>
          </p:cNvPr>
          <p:cNvSpPr txBox="1"/>
          <p:nvPr/>
        </p:nvSpPr>
        <p:spPr>
          <a:xfrm>
            <a:off x="1986531" y="4164766"/>
            <a:ext cx="2425322" cy="307777"/>
          </a:xfrm>
          <a:prstGeom prst="rect">
            <a:avLst/>
          </a:prstGeom>
          <a:noFill/>
        </p:spPr>
        <p:txBody>
          <a:bodyPr wrap="square" rtlCol="0">
            <a:spAutoFit/>
          </a:bodyPr>
          <a:lstStyle/>
          <a:p>
            <a:pPr algn="ct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ПРИНТЕР</a:t>
            </a:r>
            <a:endParaRPr lang="x-none" sz="14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38" name="TextBox 37">
            <a:extLst>
              <a:ext uri="{FF2B5EF4-FFF2-40B4-BE49-F238E27FC236}">
                <a16:creationId xmlns="" xmlns:a16="http://schemas.microsoft.com/office/drawing/2014/main" id="{97D7DA9A-FB04-4D49-AA46-7A02DE7E8A97}"/>
              </a:ext>
            </a:extLst>
          </p:cNvPr>
          <p:cNvSpPr txBox="1"/>
          <p:nvPr/>
        </p:nvSpPr>
        <p:spPr>
          <a:xfrm>
            <a:off x="9430656" y="4170529"/>
            <a:ext cx="2425318" cy="954107"/>
          </a:xfrm>
          <a:prstGeom prst="rect">
            <a:avLst/>
          </a:prstGeom>
          <a:noFill/>
        </p:spPr>
        <p:txBody>
          <a:bodyPr wrap="square" rtlCol="0">
            <a:spAutoFit/>
          </a:bodyPr>
          <a:lstStyle/>
          <a:p>
            <a:pPr algn="ct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ИНТЕГРАЦИЯ С ЛК</a:t>
            </a:r>
          </a:p>
          <a:p>
            <a:pPr algn="ct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САМОСТОЯТЕЛЬНО</a:t>
            </a:r>
          </a:p>
          <a:p>
            <a:pPr algn="ct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ИЛИ ЧЕРЕЗ ИНТЕГРАТОРА</a:t>
            </a:r>
            <a:endParaRPr lang="x-none" sz="14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39" name="TextBox 38">
            <a:extLst>
              <a:ext uri="{FF2B5EF4-FFF2-40B4-BE49-F238E27FC236}">
                <a16:creationId xmlns="" xmlns:a16="http://schemas.microsoft.com/office/drawing/2014/main" id="{0FCD7519-C8FB-9847-8A6E-CD0B466B4358}"/>
              </a:ext>
            </a:extLst>
          </p:cNvPr>
          <p:cNvSpPr txBox="1"/>
          <p:nvPr/>
        </p:nvSpPr>
        <p:spPr>
          <a:xfrm>
            <a:off x="296160" y="4249844"/>
            <a:ext cx="2425319" cy="954107"/>
          </a:xfrm>
          <a:prstGeom prst="rect">
            <a:avLst/>
          </a:prstGeom>
          <a:noFill/>
        </p:spPr>
        <p:txBody>
          <a:bodyPr wrap="square" rtlCol="0">
            <a:spAutoFit/>
          </a:bodyPr>
          <a:lstStyle/>
          <a:p>
            <a:pPr algn="ct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УСИЛЕННАЯ</a:t>
            </a:r>
          </a:p>
          <a:p>
            <a:pPr algn="ct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КВАЛИФИЦИРОВАННАЯ</a:t>
            </a:r>
          </a:p>
          <a:p>
            <a:pPr algn="ct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ЭЛЕКТРОННАЯ</a:t>
            </a:r>
          </a:p>
          <a:p>
            <a:pPr algn="ctr"/>
            <a:r>
              <a:rPr lang="x-none"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ПОДПИСЬ</a:t>
            </a:r>
            <a:endPar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41" name="TextBox 40">
            <a:extLst>
              <a:ext uri="{FF2B5EF4-FFF2-40B4-BE49-F238E27FC236}">
                <a16:creationId xmlns="" xmlns:a16="http://schemas.microsoft.com/office/drawing/2014/main" id="{0ABFF267-DD4E-B54A-AE95-0554131CE023}"/>
              </a:ext>
            </a:extLst>
          </p:cNvPr>
          <p:cNvSpPr txBox="1"/>
          <p:nvPr/>
        </p:nvSpPr>
        <p:spPr>
          <a:xfrm>
            <a:off x="7943263" y="4164766"/>
            <a:ext cx="1754756" cy="738664"/>
          </a:xfrm>
          <a:prstGeom prst="rect">
            <a:avLst/>
          </a:prstGeom>
          <a:noFill/>
        </p:spPr>
        <p:txBody>
          <a:bodyPr wrap="square" rtlCol="0">
            <a:spAutoFit/>
          </a:bodyPr>
          <a:lstStyle/>
          <a:p>
            <a:pPr lvl="0" algn="ctr" defTabSz="1193566" hangingPunct="0">
              <a:defRPr/>
            </a:pPr>
            <a:r>
              <a:rPr lang="ru-RU" sz="1400" b="1" dirty="0">
                <a:solidFill>
                  <a:srgbClr val="6D6E71"/>
                </a:solidFill>
                <a:latin typeface="Segoe UI" panose="020B0502040204020203" pitchFamily="34" charset="0"/>
                <a:cs typeface="Segoe UI" panose="020B0502040204020203" pitchFamily="34" charset="0"/>
                <a:sym typeface="PT Sans Caption"/>
              </a:rPr>
              <a:t>ПОДКЛЮЧЕНИЕ ЭДО ИЛИ </a:t>
            </a:r>
          </a:p>
          <a:p>
            <a:pPr lvl="0" algn="ctr" defTabSz="1193566" hangingPunct="0">
              <a:defRPr/>
            </a:pPr>
            <a:r>
              <a:rPr lang="ru-RU" sz="1400" b="1" dirty="0">
                <a:solidFill>
                  <a:srgbClr val="6D6E71"/>
                </a:solidFill>
                <a:latin typeface="Segoe UI" panose="020B0502040204020203" pitchFamily="34" charset="0"/>
                <a:cs typeface="Segoe UI" panose="020B0502040204020203" pitchFamily="34" charset="0"/>
                <a:sym typeface="PT Sans Caption"/>
              </a:rPr>
              <a:t>ЭДО-ЛАЙТ</a:t>
            </a:r>
          </a:p>
        </p:txBody>
      </p:sp>
      <p:sp>
        <p:nvSpPr>
          <p:cNvPr id="42" name="Скругленный прямоугольник 41">
            <a:extLst>
              <a:ext uri="{FF2B5EF4-FFF2-40B4-BE49-F238E27FC236}">
                <a16:creationId xmlns="" xmlns:a16="http://schemas.microsoft.com/office/drawing/2014/main" id="{C81B1CA6-B78D-D449-882D-8BA28DB4D1F1}"/>
              </a:ext>
            </a:extLst>
          </p:cNvPr>
          <p:cNvSpPr/>
          <p:nvPr/>
        </p:nvSpPr>
        <p:spPr>
          <a:xfrm>
            <a:off x="675039" y="699679"/>
            <a:ext cx="7376761" cy="905199"/>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3" name="TextBox 42">
            <a:extLst>
              <a:ext uri="{FF2B5EF4-FFF2-40B4-BE49-F238E27FC236}">
                <a16:creationId xmlns="" xmlns:a16="http://schemas.microsoft.com/office/drawing/2014/main" id="{0E8AB130-4E1E-1440-94F3-F733C9520B3E}"/>
              </a:ext>
            </a:extLst>
          </p:cNvPr>
          <p:cNvSpPr txBox="1"/>
          <p:nvPr/>
        </p:nvSpPr>
        <p:spPr>
          <a:xfrm>
            <a:off x="973440" y="862103"/>
            <a:ext cx="6583060" cy="492443"/>
          </a:xfrm>
          <a:prstGeom prst="rect">
            <a:avLst/>
          </a:prstGeom>
          <a:noFill/>
        </p:spPr>
        <p:txBody>
          <a:bodyPr wrap="square" rtlCol="0">
            <a:spAutoFit/>
          </a:bodyPr>
          <a:lstStyle/>
          <a:p>
            <a:r>
              <a:rPr lang="ru-RU" sz="2600" b="1" dirty="0">
                <a:solidFill>
                  <a:srgbClr val="6D6E71"/>
                </a:solidFill>
                <a:latin typeface="Segoe UI" panose="020B0502040204020203" pitchFamily="34" charset="0"/>
                <a:ea typeface="Segoe UI" panose="020B0502040204020203" pitchFamily="34" charset="0"/>
                <a:cs typeface="Segoe UI" panose="020B0502040204020203" pitchFamily="34" charset="0"/>
              </a:rPr>
              <a:t>Что понадобится участнику оборота</a:t>
            </a:r>
            <a:endParaRPr lang="x-none" sz="26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pic>
        <p:nvPicPr>
          <p:cNvPr id="44" name="Рисунок 43">
            <a:extLst>
              <a:ext uri="{FF2B5EF4-FFF2-40B4-BE49-F238E27FC236}">
                <a16:creationId xmlns="" xmlns:a16="http://schemas.microsoft.com/office/drawing/2014/main" id="{4C2513C1-5866-3341-94D6-97F82C824AC8}"/>
              </a:ext>
            </a:extLst>
          </p:cNvPr>
          <p:cNvPicPr>
            <a:picLocks noChangeAspect="1"/>
          </p:cNvPicPr>
          <p:nvPr/>
        </p:nvPicPr>
        <p:blipFill>
          <a:blip r:embed="rId6" cstate="print">
            <a:extLst>
              <a:ext uri="{28A0092B-C50C-407E-A947-70E740481C1C}">
                <a14:useLocalDpi xmlns="" xmlns:a14="http://schemas.microsoft.com/office/drawing/2010/main" val="0"/>
              </a:ext>
            </a:extLst>
          </a:blip>
          <a:srcRect/>
          <a:stretch/>
        </p:blipFill>
        <p:spPr>
          <a:xfrm>
            <a:off x="864708" y="3050407"/>
            <a:ext cx="1297178" cy="979882"/>
          </a:xfrm>
          <a:prstGeom prst="rect">
            <a:avLst/>
          </a:prstGeom>
        </p:spPr>
      </p:pic>
      <p:pic>
        <p:nvPicPr>
          <p:cNvPr id="3" name="Рисунок 2">
            <a:extLst>
              <a:ext uri="{FF2B5EF4-FFF2-40B4-BE49-F238E27FC236}">
                <a16:creationId xmlns="" xmlns:a16="http://schemas.microsoft.com/office/drawing/2014/main" id="{6074975D-91AB-4375-9595-A35DF7189CD1}"/>
              </a:ext>
            </a:extLst>
          </p:cNvPr>
          <p:cNvPicPr>
            <a:picLocks noChangeAspect="1"/>
          </p:cNvPicPr>
          <p:nvPr/>
        </p:nvPicPr>
        <p:blipFill>
          <a:blip r:embed="rId7" cstate="print"/>
          <a:stretch>
            <a:fillRect/>
          </a:stretch>
        </p:blipFill>
        <p:spPr>
          <a:xfrm>
            <a:off x="7810697" y="2680351"/>
            <a:ext cx="2019887" cy="1429921"/>
          </a:xfrm>
          <a:prstGeom prst="rect">
            <a:avLst/>
          </a:prstGeom>
        </p:spPr>
      </p:pic>
    </p:spTree>
    <p:extLst>
      <p:ext uri="{BB962C8B-B14F-4D97-AF65-F5344CB8AC3E}">
        <p14:creationId xmlns="" xmlns:p14="http://schemas.microsoft.com/office/powerpoint/2010/main" val="1448079547"/>
      </p:ext>
    </p:extLst>
  </p:cSld>
  <p:clrMapOvr>
    <a:masterClrMapping/>
  </p:clrMapOvr>
  <mc:AlternateContent xmlns:mc="http://schemas.openxmlformats.org/markup-compatibility/2006">
    <mc:Choice xmlns=""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Скругленный прямоугольник 32">
            <a:extLst>
              <a:ext uri="{FF2B5EF4-FFF2-40B4-BE49-F238E27FC236}">
                <a16:creationId xmlns="" xmlns:a16="http://schemas.microsoft.com/office/drawing/2014/main" id="{E7C2759A-5046-D745-9B29-A23BD3FDA62E}"/>
              </a:ext>
            </a:extLst>
          </p:cNvPr>
          <p:cNvSpPr/>
          <p:nvPr/>
        </p:nvSpPr>
        <p:spPr>
          <a:xfrm>
            <a:off x="720000" y="359999"/>
            <a:ext cx="8176350" cy="1080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600" b="1" dirty="0">
                <a:solidFill>
                  <a:srgbClr val="6D6E71"/>
                </a:solidFill>
                <a:latin typeface="Segoe UI" panose="020B0502040204020203" pitchFamily="34" charset="0"/>
                <a:cs typeface="Segoe UI" panose="020B0502040204020203" pitchFamily="34" charset="0"/>
              </a:rPr>
              <a:t>Мы на связи всегда: прямая связь с экспертами, </a:t>
            </a:r>
          </a:p>
          <a:p>
            <a:r>
              <a:rPr lang="ru-RU" sz="2600" b="1" dirty="0">
                <a:solidFill>
                  <a:srgbClr val="6D6E71"/>
                </a:solidFill>
                <a:latin typeface="Segoe UI" panose="020B0502040204020203" pitchFamily="34" charset="0"/>
                <a:cs typeface="Segoe UI" panose="020B0502040204020203" pitchFamily="34" charset="0"/>
              </a:rPr>
              <a:t>ответы на вопросы онлайн</a:t>
            </a:r>
          </a:p>
        </p:txBody>
      </p:sp>
      <p:sp>
        <p:nvSpPr>
          <p:cNvPr id="38" name="TextBox 37">
            <a:extLst>
              <a:ext uri="{FF2B5EF4-FFF2-40B4-BE49-F238E27FC236}">
                <a16:creationId xmlns="" xmlns:a16="http://schemas.microsoft.com/office/drawing/2014/main" id="{FEC2EA30-4EA7-A646-AF20-6EEF505426D4}"/>
              </a:ext>
            </a:extLst>
          </p:cNvPr>
          <p:cNvSpPr txBox="1"/>
          <p:nvPr/>
        </p:nvSpPr>
        <p:spPr>
          <a:xfrm>
            <a:off x="7071616" y="4851708"/>
            <a:ext cx="4600013" cy="1384995"/>
          </a:xfrm>
          <a:prstGeom prst="rect">
            <a:avLst/>
          </a:prstGeom>
          <a:noFill/>
        </p:spPr>
        <p:txBody>
          <a:bodyPr wrap="square" rtlCol="0">
            <a:spAutoFit/>
          </a:bodyPr>
          <a:lstStyle/>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Регулярные обучающие вебинары на сайте </a:t>
            </a:r>
          </a:p>
          <a:p>
            <a:r>
              <a:rPr lang="ru-RU" sz="1400" b="1" u="sng" dirty="0" err="1">
                <a:solidFill>
                  <a:srgbClr val="6D6E71"/>
                </a:solidFill>
                <a:latin typeface="Segoe UI" panose="020B0502040204020203" pitchFamily="34" charset="0"/>
                <a:ea typeface="Segoe UI" panose="020B0502040204020203" pitchFamily="34" charset="0"/>
                <a:cs typeface="Segoe UI" panose="020B0502040204020203" pitchFamily="34" charset="0"/>
              </a:rPr>
              <a:t>ЧестныйЗНАК.рф</a:t>
            </a:r>
            <a:endParaRPr lang="ru-RU" sz="1400" b="1" u="sng"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a:p>
            <a:endPar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Раздел мероприятия </a:t>
            </a:r>
            <a:r>
              <a:rPr lang="en-US"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&gt;</a:t>
            </a: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 расписания вебинаров</a:t>
            </a:r>
          </a:p>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Записи мероприятий в разделе мероприятия </a:t>
            </a:r>
            <a:r>
              <a:rPr lang="en-US"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&gt;</a:t>
            </a: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 видеоархив </a:t>
            </a:r>
          </a:p>
        </p:txBody>
      </p:sp>
      <p:sp>
        <p:nvSpPr>
          <p:cNvPr id="45" name="TextBox 44">
            <a:extLst>
              <a:ext uri="{FF2B5EF4-FFF2-40B4-BE49-F238E27FC236}">
                <a16:creationId xmlns="" xmlns:a16="http://schemas.microsoft.com/office/drawing/2014/main" id="{7A510730-26D0-944F-9AE6-81F6D10D323B}"/>
              </a:ext>
            </a:extLst>
          </p:cNvPr>
          <p:cNvSpPr txBox="1"/>
          <p:nvPr/>
        </p:nvSpPr>
        <p:spPr>
          <a:xfrm>
            <a:off x="7071616" y="3642270"/>
            <a:ext cx="4600013" cy="523220"/>
          </a:xfrm>
          <a:prstGeom prst="rect">
            <a:avLst/>
          </a:prstGeom>
          <a:noFill/>
        </p:spPr>
        <p:txBody>
          <a:bodyPr wrap="square" rtlCol="0">
            <a:spAutoFit/>
          </a:bodyPr>
          <a:lstStyle/>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Видео-инструкции и опыт участников</a:t>
            </a:r>
          </a:p>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в канале </a:t>
            </a:r>
            <a:r>
              <a:rPr lang="en-US"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YouTube</a:t>
            </a: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 </a:t>
            </a: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hlinkClick r:id="rId2">
                  <a:extLst>
                    <a:ext uri="{A12FA001-AC4F-418D-AE19-62706E023703}">
                      <ahyp:hlinkClr xmlns="" xmlns:ahyp="http://schemas.microsoft.com/office/drawing/2018/hyperlinkcolor" val="tx"/>
                    </a:ext>
                  </a:extLst>
                </a:hlinkClick>
              </a:rPr>
              <a:t>ЧестныйЗНАК</a:t>
            </a:r>
            <a:endParaRPr lang="ru-RU" sz="11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46" name="TextBox 45">
            <a:extLst>
              <a:ext uri="{FF2B5EF4-FFF2-40B4-BE49-F238E27FC236}">
                <a16:creationId xmlns="" xmlns:a16="http://schemas.microsoft.com/office/drawing/2014/main" id="{30CFCFCD-DE66-794C-8DF6-07E7F3714FAB}"/>
              </a:ext>
            </a:extLst>
          </p:cNvPr>
          <p:cNvSpPr txBox="1"/>
          <p:nvPr/>
        </p:nvSpPr>
        <p:spPr>
          <a:xfrm>
            <a:off x="1637160" y="5785383"/>
            <a:ext cx="4600013" cy="477054"/>
          </a:xfrm>
          <a:prstGeom prst="rect">
            <a:avLst/>
          </a:prstGeom>
          <a:noFill/>
        </p:spPr>
        <p:txBody>
          <a:bodyPr wrap="square" rtlCol="0">
            <a:spAutoFit/>
          </a:bodyPr>
          <a:lstStyle/>
          <a:p>
            <a:r>
              <a:rPr lang="en-US" sz="1400" b="1" dirty="0">
                <a:solidFill>
                  <a:srgbClr val="6D6E71"/>
                </a:solidFill>
                <a:latin typeface="Segoe UI" panose="020B0502040204020203" pitchFamily="34" charset="0"/>
                <a:ea typeface="Segoe UI" panose="020B0502040204020203" pitchFamily="34" charset="0"/>
                <a:cs typeface="Segoe UI" panose="020B0502040204020203" pitchFamily="34" charset="0"/>
                <a:hlinkClick r:id="rId3">
                  <a:extLst>
                    <a:ext uri="{A12FA001-AC4F-418D-AE19-62706E023703}">
                      <ahyp:hlinkClr xmlns="" xmlns:ahyp="http://schemas.microsoft.com/office/drawing/2018/hyperlinkcolor" val="tx"/>
                    </a:ext>
                  </a:extLst>
                </a:hlinkClick>
              </a:rPr>
              <a:t>https://vk.com/crptec</a:t>
            </a: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 </a:t>
            </a:r>
          </a:p>
          <a:p>
            <a:endParaRPr lang="ru-RU" sz="11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47" name="TextBox 46">
            <a:extLst>
              <a:ext uri="{FF2B5EF4-FFF2-40B4-BE49-F238E27FC236}">
                <a16:creationId xmlns="" xmlns:a16="http://schemas.microsoft.com/office/drawing/2014/main" id="{E6F772E3-182E-C544-8F6C-CDCA196EB961}"/>
              </a:ext>
            </a:extLst>
          </p:cNvPr>
          <p:cNvSpPr txBox="1"/>
          <p:nvPr/>
        </p:nvSpPr>
        <p:spPr>
          <a:xfrm>
            <a:off x="1629445" y="3076869"/>
            <a:ext cx="4600013" cy="523220"/>
          </a:xfrm>
          <a:prstGeom prst="rect">
            <a:avLst/>
          </a:prstGeom>
          <a:noFill/>
        </p:spPr>
        <p:txBody>
          <a:bodyPr wrap="square" rtlCol="0">
            <a:spAutoFit/>
          </a:bodyPr>
          <a:lstStyle/>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Или позвоните по телефону</a:t>
            </a:r>
          </a:p>
          <a:p>
            <a:r>
              <a:rPr lang="fi-FI"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8 800 222 15 23</a:t>
            </a:r>
            <a:endPar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48" name="TextBox 47">
            <a:extLst>
              <a:ext uri="{FF2B5EF4-FFF2-40B4-BE49-F238E27FC236}">
                <a16:creationId xmlns="" xmlns:a16="http://schemas.microsoft.com/office/drawing/2014/main" id="{C932A180-7153-C146-BA1B-92DC9D06B03A}"/>
              </a:ext>
            </a:extLst>
          </p:cNvPr>
          <p:cNvSpPr txBox="1"/>
          <p:nvPr/>
        </p:nvSpPr>
        <p:spPr>
          <a:xfrm>
            <a:off x="1629445" y="2239508"/>
            <a:ext cx="4600013" cy="523220"/>
          </a:xfrm>
          <a:prstGeom prst="rect">
            <a:avLst/>
          </a:prstGeom>
          <a:noFill/>
        </p:spPr>
        <p:txBody>
          <a:bodyPr wrap="square" rtlCol="0">
            <a:spAutoFit/>
          </a:bodyPr>
          <a:lstStyle/>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Вы можете написать нам</a:t>
            </a:r>
            <a:endParaRPr lang="en-US" sz="14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по почте</a:t>
            </a:r>
            <a:r>
              <a:rPr lang="en-US"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 </a:t>
            </a:r>
            <a:r>
              <a:rPr lang="en-US" sz="1400" b="1" u="sng" dirty="0">
                <a:solidFill>
                  <a:srgbClr val="6D6E71"/>
                </a:solidFill>
                <a:latin typeface="Segoe UI" panose="020B0502040204020203" pitchFamily="34" charset="0"/>
                <a:ea typeface="Segoe UI" panose="020B0502040204020203" pitchFamily="34" charset="0"/>
                <a:cs typeface="Segoe UI" panose="020B0502040204020203" pitchFamily="34" charset="0"/>
                <a:hlinkClick r:id="rId4">
                  <a:extLst>
                    <a:ext uri="{A12FA001-AC4F-418D-AE19-62706E023703}">
                      <ahyp:hlinkClr xmlns="" xmlns:ahyp="http://schemas.microsoft.com/office/drawing/2018/hyperlinkcolor" val="tx"/>
                    </a:ext>
                  </a:extLst>
                </a:hlinkClick>
              </a:rPr>
              <a:t>support@crpt.ru</a:t>
            </a:r>
            <a:endParaRPr lang="ru-RU" sz="1400" b="1" u="sng"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49" name="TextBox 48">
            <a:extLst>
              <a:ext uri="{FF2B5EF4-FFF2-40B4-BE49-F238E27FC236}">
                <a16:creationId xmlns="" xmlns:a16="http://schemas.microsoft.com/office/drawing/2014/main" id="{BE28204B-06C1-564F-8EA6-DF63CC2A0EDA}"/>
              </a:ext>
            </a:extLst>
          </p:cNvPr>
          <p:cNvSpPr txBox="1"/>
          <p:nvPr/>
        </p:nvSpPr>
        <p:spPr>
          <a:xfrm>
            <a:off x="579227" y="3927894"/>
            <a:ext cx="4668150" cy="523220"/>
          </a:xfrm>
          <a:prstGeom prst="rect">
            <a:avLst/>
          </a:prstGeom>
          <a:noFill/>
        </p:spPr>
        <p:txBody>
          <a:bodyPr wrap="square" rtlCol="0">
            <a:spAutoFit/>
          </a:bodyPr>
          <a:lstStyle/>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Вы можете узнать самые горячие новости</a:t>
            </a:r>
          </a:p>
          <a:p>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и задать вопросы в наших </a:t>
            </a:r>
            <a:r>
              <a:rPr lang="ru-RU" sz="1400" b="1" dirty="0" err="1">
                <a:solidFill>
                  <a:srgbClr val="6D6E71"/>
                </a:solidFill>
                <a:latin typeface="Segoe UI" panose="020B0502040204020203" pitchFamily="34" charset="0"/>
                <a:ea typeface="Segoe UI" panose="020B0502040204020203" pitchFamily="34" charset="0"/>
                <a:cs typeface="Segoe UI" panose="020B0502040204020203" pitchFamily="34" charset="0"/>
              </a:rPr>
              <a:t>соц</a:t>
            </a:r>
            <a:r>
              <a:rPr lang="en-US"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иальных </a:t>
            </a: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сетях</a:t>
            </a:r>
            <a:endParaRPr lang="ru-RU" sz="11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sp>
        <p:nvSpPr>
          <p:cNvPr id="50" name="TextBox 49">
            <a:extLst>
              <a:ext uri="{FF2B5EF4-FFF2-40B4-BE49-F238E27FC236}">
                <a16:creationId xmlns="" xmlns:a16="http://schemas.microsoft.com/office/drawing/2014/main" id="{A891A63D-6EC6-8247-AB6A-C42542ABBFA8}"/>
              </a:ext>
            </a:extLst>
          </p:cNvPr>
          <p:cNvSpPr txBox="1"/>
          <p:nvPr/>
        </p:nvSpPr>
        <p:spPr>
          <a:xfrm>
            <a:off x="1637160" y="4942227"/>
            <a:ext cx="4600013" cy="307777"/>
          </a:xfrm>
          <a:prstGeom prst="rect">
            <a:avLst/>
          </a:prstGeom>
          <a:noFill/>
        </p:spPr>
        <p:txBody>
          <a:bodyPr wrap="square" rtlCol="0">
            <a:spAutoFit/>
          </a:bodyPr>
          <a:lstStyle/>
          <a:p>
            <a:r>
              <a:rPr lang="en-US" sz="1400" b="1" dirty="0">
                <a:solidFill>
                  <a:srgbClr val="6D6E71"/>
                </a:solidFill>
                <a:latin typeface="Segoe UI" panose="020B0502040204020203" pitchFamily="34" charset="0"/>
                <a:ea typeface="Segoe UI" panose="020B0502040204020203" pitchFamily="34" charset="0"/>
                <a:cs typeface="Segoe UI" panose="020B0502040204020203" pitchFamily="34" charset="0"/>
                <a:hlinkClick r:id="rId5">
                  <a:extLst>
                    <a:ext uri="{A12FA001-AC4F-418D-AE19-62706E023703}">
                      <ahyp:hlinkClr xmlns="" xmlns:ahyp="http://schemas.microsoft.com/office/drawing/2018/hyperlinkcolor" val="tx"/>
                    </a:ext>
                  </a:extLst>
                </a:hlinkClick>
              </a:rPr>
              <a:t>https://www.facebook.com/crpt.ru/</a:t>
            </a:r>
            <a:r>
              <a:rPr lang="ru-RU" sz="1400" b="1" dirty="0">
                <a:solidFill>
                  <a:srgbClr val="6D6E71"/>
                </a:solidFill>
                <a:latin typeface="Segoe UI" panose="020B0502040204020203" pitchFamily="34" charset="0"/>
                <a:ea typeface="Segoe UI" panose="020B0502040204020203" pitchFamily="34" charset="0"/>
                <a:cs typeface="Segoe UI" panose="020B0502040204020203" pitchFamily="34" charset="0"/>
              </a:rPr>
              <a:t> </a:t>
            </a:r>
            <a:endParaRPr lang="fi-FI" sz="1400" b="1" dirty="0">
              <a:solidFill>
                <a:srgbClr val="6D6E71"/>
              </a:solidFill>
              <a:latin typeface="Segoe UI" panose="020B0502040204020203" pitchFamily="34" charset="0"/>
              <a:ea typeface="Segoe UI" panose="020B0502040204020203" pitchFamily="34" charset="0"/>
              <a:cs typeface="Segoe UI" panose="020B0502040204020203" pitchFamily="34" charset="0"/>
            </a:endParaRPr>
          </a:p>
        </p:txBody>
      </p:sp>
      <p:pic>
        <p:nvPicPr>
          <p:cNvPr id="51" name="Рисунок 50">
            <a:extLst>
              <a:ext uri="{FF2B5EF4-FFF2-40B4-BE49-F238E27FC236}">
                <a16:creationId xmlns="" xmlns:a16="http://schemas.microsoft.com/office/drawing/2014/main" id="{1AC61AD9-992D-8C4A-B6FD-5D040CE532F1}"/>
              </a:ext>
            </a:extLst>
          </p:cNvPr>
          <p:cNvPicPr>
            <a:picLocks noChangeAspect="1"/>
          </p:cNvPicPr>
          <p:nvPr/>
        </p:nvPicPr>
        <p:blipFill>
          <a:blip r:embed="rId6" cstate="print">
            <a:extLst>
              <a:ext uri="{28A0092B-C50C-407E-A947-70E740481C1C}">
                <a14:useLocalDpi xmlns="" xmlns:a14="http://schemas.microsoft.com/office/drawing/2010/main"/>
              </a:ext>
            </a:extLst>
          </a:blip>
          <a:stretch>
            <a:fillRect/>
          </a:stretch>
        </p:blipFill>
        <p:spPr>
          <a:xfrm>
            <a:off x="6113327" y="4774706"/>
            <a:ext cx="778376" cy="1563637"/>
          </a:xfrm>
          <a:prstGeom prst="rect">
            <a:avLst/>
          </a:prstGeom>
        </p:spPr>
      </p:pic>
      <p:pic>
        <p:nvPicPr>
          <p:cNvPr id="55" name="Рисунок 54">
            <a:extLst>
              <a:ext uri="{FF2B5EF4-FFF2-40B4-BE49-F238E27FC236}">
                <a16:creationId xmlns="" xmlns:a16="http://schemas.microsoft.com/office/drawing/2014/main" id="{7CDD38EC-7F8C-124F-BBE4-4C6B8E1DF1C0}"/>
              </a:ext>
            </a:extLst>
          </p:cNvPr>
          <p:cNvPicPr>
            <a:picLocks noChangeAspect="1"/>
          </p:cNvPicPr>
          <p:nvPr/>
        </p:nvPicPr>
        <p:blipFill>
          <a:blip r:embed="rId7" cstate="print"/>
          <a:stretch>
            <a:fillRect/>
          </a:stretch>
        </p:blipFill>
        <p:spPr>
          <a:xfrm>
            <a:off x="720000" y="4738774"/>
            <a:ext cx="720000" cy="720000"/>
          </a:xfrm>
          <a:prstGeom prst="rect">
            <a:avLst/>
          </a:prstGeom>
        </p:spPr>
      </p:pic>
      <p:pic>
        <p:nvPicPr>
          <p:cNvPr id="2" name="Рисунок 1">
            <a:extLst>
              <a:ext uri="{FF2B5EF4-FFF2-40B4-BE49-F238E27FC236}">
                <a16:creationId xmlns="" xmlns:a16="http://schemas.microsoft.com/office/drawing/2014/main" id="{96AF7A73-E681-2D4D-B501-92DA6E820F5D}"/>
              </a:ext>
            </a:extLst>
          </p:cNvPr>
          <p:cNvPicPr>
            <a:picLocks noChangeAspect="1"/>
          </p:cNvPicPr>
          <p:nvPr/>
        </p:nvPicPr>
        <p:blipFill>
          <a:blip r:embed="rId8" cstate="print"/>
          <a:stretch>
            <a:fillRect/>
          </a:stretch>
        </p:blipFill>
        <p:spPr>
          <a:xfrm>
            <a:off x="720000" y="2135615"/>
            <a:ext cx="720000" cy="720000"/>
          </a:xfrm>
          <a:prstGeom prst="rect">
            <a:avLst/>
          </a:prstGeom>
        </p:spPr>
      </p:pic>
      <p:pic>
        <p:nvPicPr>
          <p:cNvPr id="59" name="Рисунок 58">
            <a:extLst>
              <a:ext uri="{FF2B5EF4-FFF2-40B4-BE49-F238E27FC236}">
                <a16:creationId xmlns="" xmlns:a16="http://schemas.microsoft.com/office/drawing/2014/main" id="{84B2B5BE-6BDA-3240-8497-95048495D7D9}"/>
              </a:ext>
            </a:extLst>
          </p:cNvPr>
          <p:cNvPicPr>
            <a:picLocks noChangeAspect="1"/>
          </p:cNvPicPr>
          <p:nvPr/>
        </p:nvPicPr>
        <p:blipFill>
          <a:blip r:embed="rId9" cstate="print"/>
          <a:stretch>
            <a:fillRect/>
          </a:stretch>
        </p:blipFill>
        <p:spPr>
          <a:xfrm>
            <a:off x="6142515" y="3543880"/>
            <a:ext cx="720000" cy="720000"/>
          </a:xfrm>
          <a:prstGeom prst="rect">
            <a:avLst/>
          </a:prstGeom>
        </p:spPr>
      </p:pic>
      <p:pic>
        <p:nvPicPr>
          <p:cNvPr id="60" name="Рисунок 59">
            <a:extLst>
              <a:ext uri="{FF2B5EF4-FFF2-40B4-BE49-F238E27FC236}">
                <a16:creationId xmlns="" xmlns:a16="http://schemas.microsoft.com/office/drawing/2014/main" id="{2504424F-3B75-8E42-ABB6-BAC225B37EFB}"/>
              </a:ext>
            </a:extLst>
          </p:cNvPr>
          <p:cNvPicPr>
            <a:picLocks noChangeAspect="1"/>
          </p:cNvPicPr>
          <p:nvPr/>
        </p:nvPicPr>
        <p:blipFill>
          <a:blip r:embed="rId10" cstate="print"/>
          <a:stretch>
            <a:fillRect/>
          </a:stretch>
        </p:blipFill>
        <p:spPr>
          <a:xfrm>
            <a:off x="720000" y="5618343"/>
            <a:ext cx="720000" cy="720000"/>
          </a:xfrm>
          <a:prstGeom prst="rect">
            <a:avLst/>
          </a:prstGeom>
        </p:spPr>
      </p:pic>
      <p:pic>
        <p:nvPicPr>
          <p:cNvPr id="61" name="Рисунок 60">
            <a:extLst>
              <a:ext uri="{FF2B5EF4-FFF2-40B4-BE49-F238E27FC236}">
                <a16:creationId xmlns="" xmlns:a16="http://schemas.microsoft.com/office/drawing/2014/main" id="{1DDAF3E7-B2DA-4A42-8B98-EF2E04C7B450}"/>
              </a:ext>
            </a:extLst>
          </p:cNvPr>
          <p:cNvPicPr>
            <a:picLocks noChangeAspect="1"/>
          </p:cNvPicPr>
          <p:nvPr/>
        </p:nvPicPr>
        <p:blipFill>
          <a:blip r:embed="rId11" cstate="print"/>
          <a:stretch>
            <a:fillRect/>
          </a:stretch>
        </p:blipFill>
        <p:spPr>
          <a:xfrm>
            <a:off x="6142515" y="2135615"/>
            <a:ext cx="720000" cy="720000"/>
          </a:xfrm>
          <a:prstGeom prst="rect">
            <a:avLst/>
          </a:prstGeom>
        </p:spPr>
      </p:pic>
      <p:pic>
        <p:nvPicPr>
          <p:cNvPr id="62" name="Рисунок 61">
            <a:extLst>
              <a:ext uri="{FF2B5EF4-FFF2-40B4-BE49-F238E27FC236}">
                <a16:creationId xmlns="" xmlns:a16="http://schemas.microsoft.com/office/drawing/2014/main" id="{7EF2B634-F0CA-2C43-8B43-F9DF6442C263}"/>
              </a:ext>
            </a:extLst>
          </p:cNvPr>
          <p:cNvPicPr>
            <a:picLocks noChangeAspect="1"/>
          </p:cNvPicPr>
          <p:nvPr/>
        </p:nvPicPr>
        <p:blipFill>
          <a:blip r:embed="rId12" cstate="print"/>
          <a:stretch>
            <a:fillRect/>
          </a:stretch>
        </p:blipFill>
        <p:spPr>
          <a:xfrm>
            <a:off x="720000" y="3020034"/>
            <a:ext cx="720000" cy="720000"/>
          </a:xfrm>
          <a:prstGeom prst="rect">
            <a:avLst/>
          </a:prstGeom>
        </p:spPr>
      </p:pic>
      <p:sp>
        <p:nvSpPr>
          <p:cNvPr id="63" name="TextBox 62">
            <a:extLst>
              <a:ext uri="{FF2B5EF4-FFF2-40B4-BE49-F238E27FC236}">
                <a16:creationId xmlns="" xmlns:a16="http://schemas.microsoft.com/office/drawing/2014/main" id="{ABC86E7A-604A-1F4C-9EE8-04A1EA280F00}"/>
              </a:ext>
            </a:extLst>
          </p:cNvPr>
          <p:cNvSpPr txBox="1"/>
          <p:nvPr/>
        </p:nvSpPr>
        <p:spPr>
          <a:xfrm>
            <a:off x="7071616" y="2118049"/>
            <a:ext cx="5567080" cy="1169551"/>
          </a:xfrm>
          <a:prstGeom prst="rect">
            <a:avLst/>
          </a:prstGeom>
          <a:noFill/>
        </p:spPr>
        <p:txBody>
          <a:bodyPr wrap="square" rtlCol="0">
            <a:spAutoFit/>
          </a:bodyPr>
          <a:lstStyle/>
          <a:p>
            <a:r>
              <a:rPr lang="ru-RU" sz="1400" b="1" dirty="0">
                <a:solidFill>
                  <a:srgbClr val="7E7E7E"/>
                </a:solidFill>
                <a:latin typeface="Segoe UI" panose="020B0502040204020203" pitchFamily="34" charset="0"/>
                <a:ea typeface="Segoe UI" panose="020B0502040204020203" pitchFamily="34" charset="0"/>
                <a:cs typeface="Segoe UI" panose="020B0502040204020203" pitchFamily="34" charset="0"/>
              </a:rPr>
              <a:t>Все новости маркировки в канале телеграмм</a:t>
            </a:r>
          </a:p>
          <a:p>
            <a:r>
              <a:rPr lang="en-US" sz="1400" b="1" dirty="0">
                <a:solidFill>
                  <a:srgbClr val="7E7E7E"/>
                </a:solidFill>
                <a:latin typeface="Segoe UI" panose="020B0502040204020203" pitchFamily="34" charset="0"/>
                <a:ea typeface="Segoe UI" panose="020B0502040204020203" pitchFamily="34" charset="0"/>
                <a:cs typeface="Segoe UI" panose="020B0502040204020203" pitchFamily="34" charset="0"/>
                <a:hlinkClick r:id="rId13">
                  <a:extLst>
                    <a:ext uri="{A12FA001-AC4F-418D-AE19-62706E023703}">
                      <ahyp:hlinkClr xmlns="" xmlns:ahyp="http://schemas.microsoft.com/office/drawing/2018/hyperlinkcolor" val="tx"/>
                    </a:ext>
                  </a:extLst>
                </a:hlinkClick>
              </a:rPr>
              <a:t>https://t.me/crptbreaking</a:t>
            </a:r>
            <a:r>
              <a:rPr lang="ru-RU" sz="1400" b="1" dirty="0">
                <a:solidFill>
                  <a:srgbClr val="7E7E7E"/>
                </a:solidFill>
                <a:latin typeface="Segoe UI" panose="020B0502040204020203" pitchFamily="34" charset="0"/>
                <a:ea typeface="Segoe UI" panose="020B0502040204020203" pitchFamily="34" charset="0"/>
                <a:cs typeface="Segoe UI" panose="020B0502040204020203" pitchFamily="34" charset="0"/>
              </a:rPr>
              <a:t> </a:t>
            </a:r>
          </a:p>
          <a:p>
            <a:endParaRPr lang="ru-RU" sz="1400" b="1" dirty="0">
              <a:solidFill>
                <a:srgbClr val="7E7E7E"/>
              </a:solidFill>
              <a:latin typeface="Segoe UI" panose="020B0502040204020203" pitchFamily="34" charset="0"/>
              <a:ea typeface="Segoe UI" panose="020B0502040204020203" pitchFamily="34" charset="0"/>
              <a:cs typeface="Segoe UI" panose="020B0502040204020203" pitchFamily="34" charset="0"/>
            </a:endParaRPr>
          </a:p>
          <a:p>
            <a:r>
              <a:rPr lang="ru-RU" sz="1400" b="1" dirty="0">
                <a:solidFill>
                  <a:srgbClr val="7E7E7E"/>
                </a:solidFill>
                <a:latin typeface="Segoe UI" panose="020B0502040204020203" pitchFamily="34" charset="0"/>
                <a:ea typeface="Segoe UI" panose="020B0502040204020203" pitchFamily="34" charset="0"/>
                <a:cs typeface="Segoe UI" panose="020B0502040204020203" pitchFamily="34" charset="0"/>
              </a:rPr>
              <a:t>Группа в телеграмм по </a:t>
            </a:r>
            <a:r>
              <a:rPr lang="ru-RU" sz="1400" b="1" dirty="0" err="1">
                <a:solidFill>
                  <a:srgbClr val="7E7E7E"/>
                </a:solidFill>
                <a:latin typeface="Segoe UI" panose="020B0502040204020203" pitchFamily="34" charset="0"/>
                <a:ea typeface="Segoe UI" panose="020B0502040204020203" pitchFamily="34" charset="0"/>
                <a:cs typeface="Segoe UI" panose="020B0502040204020203" pitchFamily="34" charset="0"/>
              </a:rPr>
              <a:t>фарме</a:t>
            </a:r>
            <a:r>
              <a:rPr lang="ru-RU" sz="1400" b="1" dirty="0">
                <a:solidFill>
                  <a:srgbClr val="7E7E7E"/>
                </a:solidFill>
                <a:latin typeface="Segoe UI" panose="020B0502040204020203" pitchFamily="34" charset="0"/>
                <a:ea typeface="Segoe UI" panose="020B0502040204020203" pitchFamily="34" charset="0"/>
                <a:cs typeface="Segoe UI" panose="020B0502040204020203" pitchFamily="34" charset="0"/>
              </a:rPr>
              <a:t>: </a:t>
            </a:r>
          </a:p>
          <a:p>
            <a:r>
              <a:rPr lang="en-US" sz="1400" b="1" dirty="0">
                <a:solidFill>
                  <a:srgbClr val="7E7E7E"/>
                </a:solidFill>
                <a:latin typeface="Segoe UI" panose="020B0502040204020203" pitchFamily="34" charset="0"/>
                <a:ea typeface="Segoe UI" panose="020B0502040204020203" pitchFamily="34" charset="0"/>
                <a:cs typeface="Segoe UI" panose="020B0502040204020203" pitchFamily="34" charset="0"/>
              </a:rPr>
              <a:t>https://t.me/</a:t>
            </a:r>
            <a:r>
              <a:rPr lang="en-US" sz="1400" b="1" dirty="0" err="1">
                <a:solidFill>
                  <a:srgbClr val="7E7E7E"/>
                </a:solidFill>
                <a:latin typeface="Segoe UI" panose="020B0502040204020203" pitchFamily="34" charset="0"/>
                <a:ea typeface="Segoe UI" panose="020B0502040204020203" pitchFamily="34" charset="0"/>
                <a:cs typeface="Segoe UI" panose="020B0502040204020203" pitchFamily="34" charset="0"/>
              </a:rPr>
              <a:t>MarkirovkaPHGroup</a:t>
            </a:r>
            <a:endParaRPr lang="ru-RU" sz="1400" b="1" dirty="0">
              <a:solidFill>
                <a:srgbClr val="7E7E7E"/>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 xmlns:p14="http://schemas.microsoft.com/office/powerpoint/2010/main" val="40689849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b0xUk78kSNOWsET65AJ9U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ZpZyowSR_GPf7M1biQkFA"/>
</p:tagLst>
</file>

<file path=ppt/tags/tag3.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oiaNt5tRDyptgaA4sqg2A"/>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76815B2164DA1D4A8705E772CD7FA4B6" ma:contentTypeVersion="13" ma:contentTypeDescription="Создание документа." ma:contentTypeScope="" ma:versionID="af4e0e8793e3a4c62e081e06f5e433be">
  <xsd:schema xmlns:xsd="http://www.w3.org/2001/XMLSchema" xmlns:xs="http://www.w3.org/2001/XMLSchema" xmlns:p="http://schemas.microsoft.com/office/2006/metadata/properties" xmlns:ns3="2c23abe7-d949-4552-b05f-43ea91e6ab6b" xmlns:ns4="a6da5e78-8eae-4815-8d61-f5b5762a31b8" targetNamespace="http://schemas.microsoft.com/office/2006/metadata/properties" ma:root="true" ma:fieldsID="e52c3aef23be7c69c64f79c5df446e51" ns3:_="" ns4:_="">
    <xsd:import namespace="2c23abe7-d949-4552-b05f-43ea91e6ab6b"/>
    <xsd:import namespace="a6da5e78-8eae-4815-8d61-f5b5762a31b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23abe7-d949-4552-b05f-43ea91e6ab6b" elementFormDefault="qualified">
    <xsd:import namespace="http://schemas.microsoft.com/office/2006/documentManagement/types"/>
    <xsd:import namespace="http://schemas.microsoft.com/office/infopath/2007/PartnerControls"/>
    <xsd:element name="SharedWithUsers" ma:index="8"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Совместно с подробностями" ma:internalName="SharedWithDetails" ma:readOnly="true">
      <xsd:simpleType>
        <xsd:restriction base="dms:Note">
          <xsd:maxLength value="255"/>
        </xsd:restriction>
      </xsd:simpleType>
    </xsd:element>
    <xsd:element name="SharingHintHash" ma:index="10" nillable="true" ma:displayName="Хэш подсказки о совместном доступе"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da5e78-8eae-4815-8d61-f5b5762a31b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70F042D-AE27-418C-BB70-46D56973A4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23abe7-d949-4552-b05f-43ea91e6ab6b"/>
    <ds:schemaRef ds:uri="a6da5e78-8eae-4815-8d61-f5b5762a31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43D6B7-02AD-4E15-831A-57C753E5845E}">
  <ds:schemaRefs>
    <ds:schemaRef ds:uri="http://schemas.microsoft.com/sharepoint/v3/contenttype/forms"/>
  </ds:schemaRefs>
</ds:datastoreItem>
</file>

<file path=customXml/itemProps3.xml><?xml version="1.0" encoding="utf-8"?>
<ds:datastoreItem xmlns:ds="http://schemas.openxmlformats.org/officeDocument/2006/customXml" ds:itemID="{18AE566F-0131-4905-AAAB-F1BA5B3475C1}">
  <ds:schemaRefs>
    <ds:schemaRef ds:uri="a6da5e78-8eae-4815-8d61-f5b5762a31b8"/>
    <ds:schemaRef ds:uri="http://schemas.openxmlformats.org/package/2006/metadata/core-properties"/>
    <ds:schemaRef ds:uri="http://schemas.microsoft.com/office/2006/metadata/properties"/>
    <ds:schemaRef ds:uri="http://schemas.microsoft.com/office/infopath/2007/PartnerControls"/>
    <ds:schemaRef ds:uri="http://purl.org/dc/dcmitype/"/>
    <ds:schemaRef ds:uri="http://schemas.microsoft.com/office/2006/documentManagement/types"/>
    <ds:schemaRef ds:uri="http://purl.org/dc/elements/1.1/"/>
    <ds:schemaRef ds:uri="2c23abe7-d949-4552-b05f-43ea91e6ab6b"/>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10036</TotalTime>
  <Words>686</Words>
  <Application>Microsoft Office PowerPoint</Application>
  <PresentationFormat>Произвольный</PresentationFormat>
  <Paragraphs>135</Paragraphs>
  <Slides>9</Slides>
  <Notes>2</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9</vt:i4>
      </vt:variant>
    </vt:vector>
  </HeadingPairs>
  <TitlesOfParts>
    <vt:vector size="16" baseType="lpstr">
      <vt:lpstr>Arial</vt:lpstr>
      <vt:lpstr>PT Sans Caption</vt:lpstr>
      <vt:lpstr>Segoe UI</vt:lpstr>
      <vt:lpstr>Calibri</vt:lpstr>
      <vt:lpstr>Calibri Light</vt:lpstr>
      <vt:lpstr>Тема Office</vt:lpstr>
      <vt:lpstr>think-cell Slide</vt:lpstr>
      <vt:lpstr>Слайд 1</vt:lpstr>
      <vt:lpstr>Слайд 2</vt:lpstr>
      <vt:lpstr>Слайд 3</vt:lpstr>
      <vt:lpstr>Слайд 4</vt:lpstr>
      <vt:lpstr>Слайд 5</vt:lpstr>
      <vt:lpstr>Слайд 6</vt:lpstr>
      <vt:lpstr>Слайд 7</vt:lpstr>
      <vt:lpstr>Слайд 8</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Волков Кирилл</dc:creator>
  <cp:lastModifiedBy>FridkinaON</cp:lastModifiedBy>
  <cp:revision>251</cp:revision>
  <cp:lastPrinted>2020-08-26T06:21:24Z</cp:lastPrinted>
  <dcterms:created xsi:type="dcterms:W3CDTF">2020-02-23T19:17:36Z</dcterms:created>
  <dcterms:modified xsi:type="dcterms:W3CDTF">2020-08-31T11:39:41Z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0x01010076815B2164DA1D4A8705E772CD7FA4B6</vt:lpwstr>
  </property>
</Properties>
</file>