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18"/>
  </p:notesMasterIdLst>
  <p:sldIdLst>
    <p:sldId id="315" r:id="rId2"/>
    <p:sldId id="317" r:id="rId3"/>
    <p:sldId id="365" r:id="rId4"/>
    <p:sldId id="384" r:id="rId5"/>
    <p:sldId id="385" r:id="rId6"/>
    <p:sldId id="319" r:id="rId7"/>
    <p:sldId id="380" r:id="rId8"/>
    <p:sldId id="381" r:id="rId9"/>
    <p:sldId id="382" r:id="rId10"/>
    <p:sldId id="369" r:id="rId11"/>
    <p:sldId id="370" r:id="rId12"/>
    <p:sldId id="387" r:id="rId13"/>
    <p:sldId id="372" r:id="rId14"/>
    <p:sldId id="388" r:id="rId15"/>
    <p:sldId id="386" r:id="rId16"/>
    <p:sldId id="341" r:id="rId17"/>
  </p:sldIdLst>
  <p:sldSz cx="9144000" cy="6858000" type="screen4x3"/>
  <p:notesSz cx="6797675" cy="9928225"/>
  <p:defaultTextStyle>
    <a:defPPr>
      <a:defRPr lang="ru-RU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33CC"/>
    <a:srgbClr val="4476B2"/>
    <a:srgbClr val="0066FF"/>
    <a:srgbClr val="FFFF99"/>
    <a:srgbClr val="64EAFC"/>
    <a:srgbClr val="CC3300"/>
    <a:srgbClr val="CC0000"/>
    <a:srgbClr val="6666FF"/>
    <a:srgbClr val="F4D6A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61" autoAdjust="0"/>
  </p:normalViewPr>
  <p:slideViewPr>
    <p:cSldViewPr>
      <p:cViewPr>
        <p:scale>
          <a:sx n="125" d="100"/>
          <a:sy n="125" d="100"/>
        </p:scale>
        <p:origin x="-72" y="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8EF085-81B9-4CD8-A036-B09BE056AA2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962F28-032E-4085-A834-097016EA485E}">
      <dgm:prSet custT="1"/>
      <dgm:spPr/>
      <dgm:t>
        <a:bodyPr/>
        <a:lstStyle/>
        <a:p>
          <a:pPr rtl="0"/>
          <a:r>
            <a:rPr lang="ru-RU" sz="1600" dirty="0" smtClean="0"/>
            <a:t>С 01.01.2021 Глава 26.3 </a:t>
          </a:r>
          <a:r>
            <a:rPr lang="ru-RU" sz="1600" dirty="0" err="1" smtClean="0"/>
            <a:t>НК</a:t>
          </a:r>
          <a:r>
            <a:rPr lang="ru-RU" sz="1600" dirty="0" smtClean="0"/>
            <a:t> РФ "Система налогообложения в виде </a:t>
          </a:r>
          <a:r>
            <a:rPr lang="ru-RU" sz="1600" dirty="0" err="1" smtClean="0"/>
            <a:t>ЕНВД</a:t>
          </a:r>
          <a:r>
            <a:rPr lang="ru-RU" sz="1600" dirty="0" smtClean="0"/>
            <a:t>» признается утратившей силу  (статья 5 Федерального закона от 29.06.2012 N 97-ФЗ) </a:t>
          </a:r>
          <a:endParaRPr lang="ru-RU" sz="1600" dirty="0"/>
        </a:p>
      </dgm:t>
    </dgm:pt>
    <dgm:pt modelId="{6C4894FB-ACAF-4CCC-AD2A-9786D40849AA}" type="parTrans" cxnId="{8AB5CF62-9ADA-47DA-88D0-FA81E7C81C46}">
      <dgm:prSet/>
      <dgm:spPr/>
      <dgm:t>
        <a:bodyPr/>
        <a:lstStyle/>
        <a:p>
          <a:endParaRPr lang="ru-RU"/>
        </a:p>
      </dgm:t>
    </dgm:pt>
    <dgm:pt modelId="{82DDB14E-E5B6-4BB7-8232-FB39520BF6A0}" type="sibTrans" cxnId="{8AB5CF62-9ADA-47DA-88D0-FA81E7C81C46}">
      <dgm:prSet/>
      <dgm:spPr/>
      <dgm:t>
        <a:bodyPr/>
        <a:lstStyle/>
        <a:p>
          <a:endParaRPr lang="ru-RU"/>
        </a:p>
      </dgm:t>
    </dgm:pt>
    <dgm:pt modelId="{9168234C-895D-45A7-B942-FF489FC8241E}">
      <dgm:prSet custT="1"/>
      <dgm:spPr/>
      <dgm:t>
        <a:bodyPr/>
        <a:lstStyle/>
        <a:p>
          <a:pPr rtl="0"/>
          <a:r>
            <a:rPr lang="ru-RU" sz="1400" u="sng" dirty="0" smtClean="0"/>
            <a:t>НЕ ТРЕБУЕТСЯ!!! </a:t>
          </a:r>
          <a:r>
            <a:rPr lang="ru-RU" sz="1400" dirty="0" smtClean="0"/>
            <a:t>представлять  заявление о снятии с учета в качестве налогоплательщика </a:t>
          </a:r>
          <a:r>
            <a:rPr lang="ru-RU" sz="1400" dirty="0" err="1" smtClean="0"/>
            <a:t>ЕНВД</a:t>
          </a:r>
          <a:r>
            <a:rPr lang="ru-RU" sz="1400" dirty="0" smtClean="0"/>
            <a:t>  в связи с отменой  гл.26.3 </a:t>
          </a:r>
          <a:r>
            <a:rPr lang="ru-RU" sz="1400" dirty="0" err="1" smtClean="0"/>
            <a:t>НК</a:t>
          </a:r>
          <a:r>
            <a:rPr lang="ru-RU" sz="1400" dirty="0" smtClean="0"/>
            <a:t> РФ (Письмо </a:t>
          </a:r>
          <a:r>
            <a:rPr lang="ru-RU" sz="1400" dirty="0" err="1" smtClean="0"/>
            <a:t>ФНС</a:t>
          </a:r>
          <a:r>
            <a:rPr lang="ru-RU" sz="1400" dirty="0" smtClean="0"/>
            <a:t> от 21.08.2020 N СД-4-3/13544@).</a:t>
          </a:r>
          <a:endParaRPr lang="ru-RU" sz="1400" dirty="0"/>
        </a:p>
      </dgm:t>
    </dgm:pt>
    <dgm:pt modelId="{4C47F728-673D-4A73-96F4-ADE6C8FF7FE6}" type="parTrans" cxnId="{F603115A-820D-40CC-90F8-DD9AE5CB51D4}">
      <dgm:prSet/>
      <dgm:spPr/>
      <dgm:t>
        <a:bodyPr/>
        <a:lstStyle/>
        <a:p>
          <a:endParaRPr lang="ru-RU"/>
        </a:p>
      </dgm:t>
    </dgm:pt>
    <dgm:pt modelId="{703E0C4B-97EA-4B12-814A-33AE8B56A4A3}" type="sibTrans" cxnId="{F603115A-820D-40CC-90F8-DD9AE5CB51D4}">
      <dgm:prSet/>
      <dgm:spPr/>
      <dgm:t>
        <a:bodyPr/>
        <a:lstStyle/>
        <a:p>
          <a:endParaRPr lang="ru-RU"/>
        </a:p>
      </dgm:t>
    </dgm:pt>
    <dgm:pt modelId="{2B698698-38BB-4D71-948F-9DAABC28AB84}">
      <dgm:prSet custT="1"/>
      <dgm:spPr/>
      <dgm:t>
        <a:bodyPr/>
        <a:lstStyle/>
        <a:p>
          <a:pPr rtl="0"/>
          <a:r>
            <a:rPr lang="ru-RU" sz="1600" dirty="0" smtClean="0"/>
            <a:t>Снятие с учета в налоговом органе производится </a:t>
          </a:r>
          <a:r>
            <a:rPr lang="ru-RU" sz="1600" u="sng" dirty="0" smtClean="0"/>
            <a:t>автоматически</a:t>
          </a:r>
          <a:endParaRPr lang="ru-RU" sz="1600" u="sng" dirty="0"/>
        </a:p>
      </dgm:t>
    </dgm:pt>
    <dgm:pt modelId="{8D24DC69-331B-4E98-BEF4-A2DDE1B5C11A}" type="parTrans" cxnId="{7E91D9A5-0CFD-47BD-AC45-732B18C2A04A}">
      <dgm:prSet/>
      <dgm:spPr/>
      <dgm:t>
        <a:bodyPr/>
        <a:lstStyle/>
        <a:p>
          <a:endParaRPr lang="ru-RU"/>
        </a:p>
      </dgm:t>
    </dgm:pt>
    <dgm:pt modelId="{B853522A-8827-4FDA-983C-5755F77EF52F}" type="sibTrans" cxnId="{7E91D9A5-0CFD-47BD-AC45-732B18C2A04A}">
      <dgm:prSet/>
      <dgm:spPr/>
      <dgm:t>
        <a:bodyPr/>
        <a:lstStyle/>
        <a:p>
          <a:endParaRPr lang="ru-RU"/>
        </a:p>
      </dgm:t>
    </dgm:pt>
    <dgm:pt modelId="{92C77179-CDE4-4567-B714-DAD4664FD376}">
      <dgm:prSet custT="1"/>
      <dgm:spPr/>
      <dgm:t>
        <a:bodyPr/>
        <a:lstStyle/>
        <a:p>
          <a:pPr rtl="0"/>
          <a:r>
            <a:rPr lang="ru-RU" sz="1600" u="sng" dirty="0" smtClean="0"/>
            <a:t>Сохраняется обязанность:</a:t>
          </a:r>
          <a:endParaRPr lang="ru-RU" sz="1600" u="sng" dirty="0"/>
        </a:p>
      </dgm:t>
    </dgm:pt>
    <dgm:pt modelId="{6B0D5863-5A2B-4029-B7A5-7C730E624D8F}" type="parTrans" cxnId="{B6398155-1CB4-4A6F-89A1-F92684BA2788}">
      <dgm:prSet/>
      <dgm:spPr/>
      <dgm:t>
        <a:bodyPr/>
        <a:lstStyle/>
        <a:p>
          <a:endParaRPr lang="ru-RU"/>
        </a:p>
      </dgm:t>
    </dgm:pt>
    <dgm:pt modelId="{24A12D3C-C678-44D1-846E-4D1CBF074A25}" type="sibTrans" cxnId="{B6398155-1CB4-4A6F-89A1-F92684BA2788}">
      <dgm:prSet/>
      <dgm:spPr/>
      <dgm:t>
        <a:bodyPr/>
        <a:lstStyle/>
        <a:p>
          <a:endParaRPr lang="ru-RU"/>
        </a:p>
      </dgm:t>
    </dgm:pt>
    <dgm:pt modelId="{9A2E4386-C7B4-4772-B671-135186264CB7}" type="pres">
      <dgm:prSet presAssocID="{C58EF085-81B9-4CD8-A036-B09BE056AA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7113F3-2BE2-4F0C-AC63-5BB0148C8E6C}" type="pres">
      <dgm:prSet presAssocID="{92C77179-CDE4-4567-B714-DAD4664FD376}" presName="boxAndChildren" presStyleCnt="0"/>
      <dgm:spPr/>
    </dgm:pt>
    <dgm:pt modelId="{32558B2B-322E-4608-8C28-8A6286D0BADE}" type="pres">
      <dgm:prSet presAssocID="{92C77179-CDE4-4567-B714-DAD4664FD376}" presName="parentTextBox" presStyleLbl="node1" presStyleIdx="0" presStyleCnt="4"/>
      <dgm:spPr/>
      <dgm:t>
        <a:bodyPr/>
        <a:lstStyle/>
        <a:p>
          <a:endParaRPr lang="ru-RU"/>
        </a:p>
      </dgm:t>
    </dgm:pt>
    <dgm:pt modelId="{022046CA-D4B9-4DD6-8EBE-0576AF4F74FF}" type="pres">
      <dgm:prSet presAssocID="{B853522A-8827-4FDA-983C-5755F77EF52F}" presName="sp" presStyleCnt="0"/>
      <dgm:spPr/>
    </dgm:pt>
    <dgm:pt modelId="{6A0BF4B7-D6B4-494F-AC28-10F0B41B4C84}" type="pres">
      <dgm:prSet presAssocID="{2B698698-38BB-4D71-948F-9DAABC28AB84}" presName="arrowAndChildren" presStyleCnt="0"/>
      <dgm:spPr/>
    </dgm:pt>
    <dgm:pt modelId="{A6D46BC7-7F53-4DDD-AA8C-33B996932607}" type="pres">
      <dgm:prSet presAssocID="{2B698698-38BB-4D71-948F-9DAABC28AB84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B64CA362-7305-4C56-B523-826728ADDCFC}" type="pres">
      <dgm:prSet presAssocID="{703E0C4B-97EA-4B12-814A-33AE8B56A4A3}" presName="sp" presStyleCnt="0"/>
      <dgm:spPr/>
    </dgm:pt>
    <dgm:pt modelId="{913A337A-05D7-4002-B2A0-DA0F943D2A16}" type="pres">
      <dgm:prSet presAssocID="{9168234C-895D-45A7-B942-FF489FC8241E}" presName="arrowAndChildren" presStyleCnt="0"/>
      <dgm:spPr/>
    </dgm:pt>
    <dgm:pt modelId="{6D6C33E1-CAC8-4CF9-B579-7407866508F2}" type="pres">
      <dgm:prSet presAssocID="{9168234C-895D-45A7-B942-FF489FC8241E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73518CD8-8F45-4017-9851-A73B50B6E40C}" type="pres">
      <dgm:prSet presAssocID="{82DDB14E-E5B6-4BB7-8232-FB39520BF6A0}" presName="sp" presStyleCnt="0"/>
      <dgm:spPr/>
    </dgm:pt>
    <dgm:pt modelId="{96C2E161-7F30-4FC8-92C4-7F86B2811033}" type="pres">
      <dgm:prSet presAssocID="{DA962F28-032E-4085-A834-097016EA485E}" presName="arrowAndChildren" presStyleCnt="0"/>
      <dgm:spPr/>
    </dgm:pt>
    <dgm:pt modelId="{D8000015-5668-4F4C-BB33-ECEC4FA1E57E}" type="pres">
      <dgm:prSet presAssocID="{DA962F28-032E-4085-A834-097016EA485E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F603115A-820D-40CC-90F8-DD9AE5CB51D4}" srcId="{C58EF085-81B9-4CD8-A036-B09BE056AA29}" destId="{9168234C-895D-45A7-B942-FF489FC8241E}" srcOrd="1" destOrd="0" parTransId="{4C47F728-673D-4A73-96F4-ADE6C8FF7FE6}" sibTransId="{703E0C4B-97EA-4B12-814A-33AE8B56A4A3}"/>
    <dgm:cxn modelId="{8AB5CF62-9ADA-47DA-88D0-FA81E7C81C46}" srcId="{C58EF085-81B9-4CD8-A036-B09BE056AA29}" destId="{DA962F28-032E-4085-A834-097016EA485E}" srcOrd="0" destOrd="0" parTransId="{6C4894FB-ACAF-4CCC-AD2A-9786D40849AA}" sibTransId="{82DDB14E-E5B6-4BB7-8232-FB39520BF6A0}"/>
    <dgm:cxn modelId="{7E91D9A5-0CFD-47BD-AC45-732B18C2A04A}" srcId="{C58EF085-81B9-4CD8-A036-B09BE056AA29}" destId="{2B698698-38BB-4D71-948F-9DAABC28AB84}" srcOrd="2" destOrd="0" parTransId="{8D24DC69-331B-4E98-BEF4-A2DDE1B5C11A}" sibTransId="{B853522A-8827-4FDA-983C-5755F77EF52F}"/>
    <dgm:cxn modelId="{4F120B5D-84D7-46B3-ACC7-02B68328FE18}" type="presOf" srcId="{2B698698-38BB-4D71-948F-9DAABC28AB84}" destId="{A6D46BC7-7F53-4DDD-AA8C-33B996932607}" srcOrd="0" destOrd="0" presId="urn:microsoft.com/office/officeart/2005/8/layout/process4"/>
    <dgm:cxn modelId="{B6398155-1CB4-4A6F-89A1-F92684BA2788}" srcId="{C58EF085-81B9-4CD8-A036-B09BE056AA29}" destId="{92C77179-CDE4-4567-B714-DAD4664FD376}" srcOrd="3" destOrd="0" parTransId="{6B0D5863-5A2B-4029-B7A5-7C730E624D8F}" sibTransId="{24A12D3C-C678-44D1-846E-4D1CBF074A25}"/>
    <dgm:cxn modelId="{9F2C04D1-4025-4F08-B155-EFDAFC450CEC}" type="presOf" srcId="{9168234C-895D-45A7-B942-FF489FC8241E}" destId="{6D6C33E1-CAC8-4CF9-B579-7407866508F2}" srcOrd="0" destOrd="0" presId="urn:microsoft.com/office/officeart/2005/8/layout/process4"/>
    <dgm:cxn modelId="{3550D272-0B0B-4793-9928-7345E04B0431}" type="presOf" srcId="{C58EF085-81B9-4CD8-A036-B09BE056AA29}" destId="{9A2E4386-C7B4-4772-B671-135186264CB7}" srcOrd="0" destOrd="0" presId="urn:microsoft.com/office/officeart/2005/8/layout/process4"/>
    <dgm:cxn modelId="{DE73B28C-CF37-4AF6-9E31-E52BE27139C9}" type="presOf" srcId="{DA962F28-032E-4085-A834-097016EA485E}" destId="{D8000015-5668-4F4C-BB33-ECEC4FA1E57E}" srcOrd="0" destOrd="0" presId="urn:microsoft.com/office/officeart/2005/8/layout/process4"/>
    <dgm:cxn modelId="{4036F1A7-F245-4312-8249-32D180158E63}" type="presOf" srcId="{92C77179-CDE4-4567-B714-DAD4664FD376}" destId="{32558B2B-322E-4608-8C28-8A6286D0BADE}" srcOrd="0" destOrd="0" presId="urn:microsoft.com/office/officeart/2005/8/layout/process4"/>
    <dgm:cxn modelId="{F80DF1C2-DD82-4BCE-9DD6-3B84D1D62B20}" type="presParOf" srcId="{9A2E4386-C7B4-4772-B671-135186264CB7}" destId="{587113F3-2BE2-4F0C-AC63-5BB0148C8E6C}" srcOrd="0" destOrd="0" presId="urn:microsoft.com/office/officeart/2005/8/layout/process4"/>
    <dgm:cxn modelId="{2BEE7D75-85D6-4A97-A139-B56522F476A1}" type="presParOf" srcId="{587113F3-2BE2-4F0C-AC63-5BB0148C8E6C}" destId="{32558B2B-322E-4608-8C28-8A6286D0BADE}" srcOrd="0" destOrd="0" presId="urn:microsoft.com/office/officeart/2005/8/layout/process4"/>
    <dgm:cxn modelId="{3FFB4DBF-1D84-42AD-A708-D823D7212330}" type="presParOf" srcId="{9A2E4386-C7B4-4772-B671-135186264CB7}" destId="{022046CA-D4B9-4DD6-8EBE-0576AF4F74FF}" srcOrd="1" destOrd="0" presId="urn:microsoft.com/office/officeart/2005/8/layout/process4"/>
    <dgm:cxn modelId="{445EF07E-409C-4D7F-A824-4426BFAFE37D}" type="presParOf" srcId="{9A2E4386-C7B4-4772-B671-135186264CB7}" destId="{6A0BF4B7-D6B4-494F-AC28-10F0B41B4C84}" srcOrd="2" destOrd="0" presId="urn:microsoft.com/office/officeart/2005/8/layout/process4"/>
    <dgm:cxn modelId="{987B7E31-4352-43F2-BE4B-4A4269F24C3A}" type="presParOf" srcId="{6A0BF4B7-D6B4-494F-AC28-10F0B41B4C84}" destId="{A6D46BC7-7F53-4DDD-AA8C-33B996932607}" srcOrd="0" destOrd="0" presId="urn:microsoft.com/office/officeart/2005/8/layout/process4"/>
    <dgm:cxn modelId="{CFB1D58F-0224-403E-97A1-19CC0938DB92}" type="presParOf" srcId="{9A2E4386-C7B4-4772-B671-135186264CB7}" destId="{B64CA362-7305-4C56-B523-826728ADDCFC}" srcOrd="3" destOrd="0" presId="urn:microsoft.com/office/officeart/2005/8/layout/process4"/>
    <dgm:cxn modelId="{EF85AEA1-3CB8-4E77-8BEB-D0523372C526}" type="presParOf" srcId="{9A2E4386-C7B4-4772-B671-135186264CB7}" destId="{913A337A-05D7-4002-B2A0-DA0F943D2A16}" srcOrd="4" destOrd="0" presId="urn:microsoft.com/office/officeart/2005/8/layout/process4"/>
    <dgm:cxn modelId="{D56D093D-7B10-4C0C-BB3B-113B6F121468}" type="presParOf" srcId="{913A337A-05D7-4002-B2A0-DA0F943D2A16}" destId="{6D6C33E1-CAC8-4CF9-B579-7407866508F2}" srcOrd="0" destOrd="0" presId="urn:microsoft.com/office/officeart/2005/8/layout/process4"/>
    <dgm:cxn modelId="{00764894-BFC6-46F2-912A-65B884D199B6}" type="presParOf" srcId="{9A2E4386-C7B4-4772-B671-135186264CB7}" destId="{73518CD8-8F45-4017-9851-A73B50B6E40C}" srcOrd="5" destOrd="0" presId="urn:microsoft.com/office/officeart/2005/8/layout/process4"/>
    <dgm:cxn modelId="{213160C5-629B-483F-8E7C-813D16C37CD5}" type="presParOf" srcId="{9A2E4386-C7B4-4772-B671-135186264CB7}" destId="{96C2E161-7F30-4FC8-92C4-7F86B2811033}" srcOrd="6" destOrd="0" presId="urn:microsoft.com/office/officeart/2005/8/layout/process4"/>
    <dgm:cxn modelId="{4AC9ACC2-73F0-49DD-8052-0FF108CA6924}" type="presParOf" srcId="{96C2E161-7F30-4FC8-92C4-7F86B2811033}" destId="{D8000015-5668-4F4C-BB33-ECEC4FA1E57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B96504-8C8A-49DA-852C-28077BFFC821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990012-729F-4866-A1FC-FF09E151B83D}">
      <dgm:prSet custT="1"/>
      <dgm:spPr/>
      <dgm:t>
        <a:bodyPr/>
        <a:lstStyle/>
        <a:p>
          <a:pPr rtl="0"/>
          <a:r>
            <a:rPr lang="ru-RU" sz="1200" b="1" i="0" baseline="0" dirty="0" smtClean="0"/>
            <a:t>1.Вместо ЕНВД: какой режим выбрать</a:t>
          </a:r>
          <a:endParaRPr lang="ru-RU" sz="1200" dirty="0"/>
        </a:p>
      </dgm:t>
    </dgm:pt>
    <dgm:pt modelId="{CB3DE314-EAA9-47A8-981F-8EF3FBF61EEB}" type="parTrans" cxnId="{161AA35D-0D2F-44B1-BBB3-443159573821}">
      <dgm:prSet/>
      <dgm:spPr/>
      <dgm:t>
        <a:bodyPr/>
        <a:lstStyle/>
        <a:p>
          <a:endParaRPr lang="ru-RU"/>
        </a:p>
      </dgm:t>
    </dgm:pt>
    <dgm:pt modelId="{CB619E1D-E85B-4495-B4FE-7463654ECB06}" type="sibTrans" cxnId="{161AA35D-0D2F-44B1-BBB3-443159573821}">
      <dgm:prSet/>
      <dgm:spPr/>
      <dgm:t>
        <a:bodyPr/>
        <a:lstStyle/>
        <a:p>
          <a:endParaRPr lang="ru-RU"/>
        </a:p>
      </dgm:t>
    </dgm:pt>
    <dgm:pt modelId="{EBD4937C-B395-4AA6-BCED-0D3C45AC8A81}">
      <dgm:prSet/>
      <dgm:spPr/>
      <dgm:t>
        <a:bodyPr/>
        <a:lstStyle/>
        <a:p>
          <a:pPr rtl="0"/>
          <a:r>
            <a:rPr lang="ru-RU" b="1" dirty="0" smtClean="0"/>
            <a:t>2.Выбор подходящего режима налогообложения</a:t>
          </a:r>
          <a:endParaRPr lang="ru-RU" dirty="0"/>
        </a:p>
      </dgm:t>
    </dgm:pt>
    <dgm:pt modelId="{32B7073B-8F89-4F0A-95DB-90F14C888F30}" type="parTrans" cxnId="{C9995909-68BF-4AD1-AD6D-D64F99E84D4B}">
      <dgm:prSet/>
      <dgm:spPr/>
      <dgm:t>
        <a:bodyPr/>
        <a:lstStyle/>
        <a:p>
          <a:endParaRPr lang="ru-RU"/>
        </a:p>
      </dgm:t>
    </dgm:pt>
    <dgm:pt modelId="{E435D5C2-D38A-40F1-AC0A-30FC188FD81D}" type="sibTrans" cxnId="{C9995909-68BF-4AD1-AD6D-D64F99E84D4B}">
      <dgm:prSet/>
      <dgm:spPr/>
      <dgm:t>
        <a:bodyPr/>
        <a:lstStyle/>
        <a:p>
          <a:endParaRPr lang="ru-RU"/>
        </a:p>
      </dgm:t>
    </dgm:pt>
    <dgm:pt modelId="{0F062E41-EBDB-4297-9EF9-97487AA531FE}">
      <dgm:prSet custT="1"/>
      <dgm:spPr/>
      <dgm:t>
        <a:bodyPr/>
        <a:lstStyle/>
        <a:p>
          <a:pPr rtl="0"/>
          <a:r>
            <a:rPr lang="ru-RU" sz="1200" dirty="0" smtClean="0"/>
            <a:t>3.Налоговый калькулятор</a:t>
          </a:r>
          <a:endParaRPr lang="ru-RU" sz="1200" dirty="0"/>
        </a:p>
      </dgm:t>
    </dgm:pt>
    <dgm:pt modelId="{2C661C80-AAF4-4231-9B22-02CC0EDAF268}" type="parTrans" cxnId="{25C7A6F9-ABDA-4240-8476-C85574AFBC5F}">
      <dgm:prSet/>
      <dgm:spPr/>
      <dgm:t>
        <a:bodyPr/>
        <a:lstStyle/>
        <a:p>
          <a:endParaRPr lang="ru-RU"/>
        </a:p>
      </dgm:t>
    </dgm:pt>
    <dgm:pt modelId="{0CF84C27-4B41-44CD-BDED-CAC969D423C5}" type="sibTrans" cxnId="{25C7A6F9-ABDA-4240-8476-C85574AFBC5F}">
      <dgm:prSet/>
      <dgm:spPr/>
      <dgm:t>
        <a:bodyPr/>
        <a:lstStyle/>
        <a:p>
          <a:endParaRPr lang="ru-RU"/>
        </a:p>
      </dgm:t>
    </dgm:pt>
    <dgm:pt modelId="{D98482A2-3489-4338-A044-24E694C464AD}" type="pres">
      <dgm:prSet presAssocID="{40B96504-8C8A-49DA-852C-28077BFFC8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D45975-E545-47E4-9FE5-FC4BFC1E3EF4}" type="pres">
      <dgm:prSet presAssocID="{BF990012-729F-4866-A1FC-FF09E151B83D}" presName="Name8" presStyleCnt="0"/>
      <dgm:spPr/>
    </dgm:pt>
    <dgm:pt modelId="{613DA9E2-B5D3-41AF-8642-6B0FF684DC33}" type="pres">
      <dgm:prSet presAssocID="{BF990012-729F-4866-A1FC-FF09E151B83D}" presName="level" presStyleLbl="node1" presStyleIdx="0" presStyleCnt="3" custScaleY="62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45724-7231-426C-B7F7-6317F6E1E786}" type="pres">
      <dgm:prSet presAssocID="{BF990012-729F-4866-A1FC-FF09E151B8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5CE3D-D38D-40B4-B1F0-3876D3745FB8}" type="pres">
      <dgm:prSet presAssocID="{EBD4937C-B395-4AA6-BCED-0D3C45AC8A81}" presName="Name8" presStyleCnt="0"/>
      <dgm:spPr/>
    </dgm:pt>
    <dgm:pt modelId="{D5308787-CA55-4762-84FB-05D1868EBF3C}" type="pres">
      <dgm:prSet presAssocID="{EBD4937C-B395-4AA6-BCED-0D3C45AC8A8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1639D-D6DF-4E6B-B14E-51C209F9C68F}" type="pres">
      <dgm:prSet presAssocID="{EBD4937C-B395-4AA6-BCED-0D3C45AC8A8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18DE1-B43E-4054-8E6D-479407607214}" type="pres">
      <dgm:prSet presAssocID="{0F062E41-EBDB-4297-9EF9-97487AA531FE}" presName="Name8" presStyleCnt="0"/>
      <dgm:spPr/>
    </dgm:pt>
    <dgm:pt modelId="{29766291-E046-4503-BED4-0C00C689C4D6}" type="pres">
      <dgm:prSet presAssocID="{0F062E41-EBDB-4297-9EF9-97487AA531F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01855-D52D-41D8-9AE7-22784C5ADB7E}" type="pres">
      <dgm:prSet presAssocID="{0F062E41-EBDB-4297-9EF9-97487AA531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C69B76-96F8-4EF4-A7D8-DBE72812D1C7}" type="presOf" srcId="{40B96504-8C8A-49DA-852C-28077BFFC821}" destId="{D98482A2-3489-4338-A044-24E694C464AD}" srcOrd="0" destOrd="0" presId="urn:microsoft.com/office/officeart/2005/8/layout/pyramid3"/>
    <dgm:cxn modelId="{5E58F5AC-33BE-4631-BD12-A942E54C32C2}" type="presOf" srcId="{EBD4937C-B395-4AA6-BCED-0D3C45AC8A81}" destId="{D5308787-CA55-4762-84FB-05D1868EBF3C}" srcOrd="0" destOrd="0" presId="urn:microsoft.com/office/officeart/2005/8/layout/pyramid3"/>
    <dgm:cxn modelId="{161AA35D-0D2F-44B1-BBB3-443159573821}" srcId="{40B96504-8C8A-49DA-852C-28077BFFC821}" destId="{BF990012-729F-4866-A1FC-FF09E151B83D}" srcOrd="0" destOrd="0" parTransId="{CB3DE314-EAA9-47A8-981F-8EF3FBF61EEB}" sibTransId="{CB619E1D-E85B-4495-B4FE-7463654ECB06}"/>
    <dgm:cxn modelId="{F3A9B523-9498-4B9E-B7CD-A24CED4F555A}" type="presOf" srcId="{EBD4937C-B395-4AA6-BCED-0D3C45AC8A81}" destId="{46F1639D-D6DF-4E6B-B14E-51C209F9C68F}" srcOrd="1" destOrd="0" presId="urn:microsoft.com/office/officeart/2005/8/layout/pyramid3"/>
    <dgm:cxn modelId="{EC054707-978F-4EC9-94FC-6A5C14568061}" type="presOf" srcId="{0F062E41-EBDB-4297-9EF9-97487AA531FE}" destId="{6DF01855-D52D-41D8-9AE7-22784C5ADB7E}" srcOrd="1" destOrd="0" presId="urn:microsoft.com/office/officeart/2005/8/layout/pyramid3"/>
    <dgm:cxn modelId="{C3EDF503-1708-4903-AD62-DCFEDF28C8F2}" type="presOf" srcId="{BF990012-729F-4866-A1FC-FF09E151B83D}" destId="{86C45724-7231-426C-B7F7-6317F6E1E786}" srcOrd="1" destOrd="0" presId="urn:microsoft.com/office/officeart/2005/8/layout/pyramid3"/>
    <dgm:cxn modelId="{25C7A6F9-ABDA-4240-8476-C85574AFBC5F}" srcId="{40B96504-8C8A-49DA-852C-28077BFFC821}" destId="{0F062E41-EBDB-4297-9EF9-97487AA531FE}" srcOrd="2" destOrd="0" parTransId="{2C661C80-AAF4-4231-9B22-02CC0EDAF268}" sibTransId="{0CF84C27-4B41-44CD-BDED-CAC969D423C5}"/>
    <dgm:cxn modelId="{C9995909-68BF-4AD1-AD6D-D64F99E84D4B}" srcId="{40B96504-8C8A-49DA-852C-28077BFFC821}" destId="{EBD4937C-B395-4AA6-BCED-0D3C45AC8A81}" srcOrd="1" destOrd="0" parTransId="{32B7073B-8F89-4F0A-95DB-90F14C888F30}" sibTransId="{E435D5C2-D38A-40F1-AC0A-30FC188FD81D}"/>
    <dgm:cxn modelId="{A76CC03A-7DB9-49A7-8599-666EA3221126}" type="presOf" srcId="{0F062E41-EBDB-4297-9EF9-97487AA531FE}" destId="{29766291-E046-4503-BED4-0C00C689C4D6}" srcOrd="0" destOrd="0" presId="urn:microsoft.com/office/officeart/2005/8/layout/pyramid3"/>
    <dgm:cxn modelId="{AF45FCC7-7C65-4014-92C7-9840B6E8D4AC}" type="presOf" srcId="{BF990012-729F-4866-A1FC-FF09E151B83D}" destId="{613DA9E2-B5D3-41AF-8642-6B0FF684DC33}" srcOrd="0" destOrd="0" presId="urn:microsoft.com/office/officeart/2005/8/layout/pyramid3"/>
    <dgm:cxn modelId="{77DF4D33-A6E4-49B1-B17C-64E71268C0EA}" type="presParOf" srcId="{D98482A2-3489-4338-A044-24E694C464AD}" destId="{A0D45975-E545-47E4-9FE5-FC4BFC1E3EF4}" srcOrd="0" destOrd="0" presId="urn:microsoft.com/office/officeart/2005/8/layout/pyramid3"/>
    <dgm:cxn modelId="{DF874392-8D2D-4D48-B957-2C629CBCF70F}" type="presParOf" srcId="{A0D45975-E545-47E4-9FE5-FC4BFC1E3EF4}" destId="{613DA9E2-B5D3-41AF-8642-6B0FF684DC33}" srcOrd="0" destOrd="0" presId="urn:microsoft.com/office/officeart/2005/8/layout/pyramid3"/>
    <dgm:cxn modelId="{1A41BA24-0AF7-43F0-95B4-E65D5E87CCE9}" type="presParOf" srcId="{A0D45975-E545-47E4-9FE5-FC4BFC1E3EF4}" destId="{86C45724-7231-426C-B7F7-6317F6E1E786}" srcOrd="1" destOrd="0" presId="urn:microsoft.com/office/officeart/2005/8/layout/pyramid3"/>
    <dgm:cxn modelId="{D604EFE9-A38A-40CA-B0B8-21C0FFC0F95D}" type="presParOf" srcId="{D98482A2-3489-4338-A044-24E694C464AD}" destId="{5E35CE3D-D38D-40B4-B1F0-3876D3745FB8}" srcOrd="1" destOrd="0" presId="urn:microsoft.com/office/officeart/2005/8/layout/pyramid3"/>
    <dgm:cxn modelId="{A9C1255E-CD76-4909-9F51-4F8319F591AA}" type="presParOf" srcId="{5E35CE3D-D38D-40B4-B1F0-3876D3745FB8}" destId="{D5308787-CA55-4762-84FB-05D1868EBF3C}" srcOrd="0" destOrd="0" presId="urn:microsoft.com/office/officeart/2005/8/layout/pyramid3"/>
    <dgm:cxn modelId="{244CEA36-8581-44BB-8F06-F8874860E651}" type="presParOf" srcId="{5E35CE3D-D38D-40B4-B1F0-3876D3745FB8}" destId="{46F1639D-D6DF-4E6B-B14E-51C209F9C68F}" srcOrd="1" destOrd="0" presId="urn:microsoft.com/office/officeart/2005/8/layout/pyramid3"/>
    <dgm:cxn modelId="{F988369E-D863-43DC-B918-6AF876D9D3DF}" type="presParOf" srcId="{D98482A2-3489-4338-A044-24E694C464AD}" destId="{BE318DE1-B43E-4054-8E6D-479407607214}" srcOrd="2" destOrd="0" presId="urn:microsoft.com/office/officeart/2005/8/layout/pyramid3"/>
    <dgm:cxn modelId="{DDBC146E-E686-49CE-B4A9-289E8455A371}" type="presParOf" srcId="{BE318DE1-B43E-4054-8E6D-479407607214}" destId="{29766291-E046-4503-BED4-0C00C689C4D6}" srcOrd="0" destOrd="0" presId="urn:microsoft.com/office/officeart/2005/8/layout/pyramid3"/>
    <dgm:cxn modelId="{DC6B7FEF-5930-4589-A9F8-D306079199ED}" type="presParOf" srcId="{BE318DE1-B43E-4054-8E6D-479407607214}" destId="{6DF01855-D52D-41D8-9AE7-22784C5ADB7E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6278D3-3324-4988-86DA-67EDEE1EDF7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87E1E-85F6-40F2-B775-E8F9D9309A85}">
      <dgm:prSet custT="1"/>
      <dgm:spPr/>
      <dgm:t>
        <a:bodyPr/>
        <a:lstStyle/>
        <a:p>
          <a:pPr rtl="0"/>
          <a:r>
            <a:rPr lang="ru-RU" sz="1600" b="1" i="0" baseline="0" dirty="0" smtClean="0"/>
            <a:t> «Доходы»</a:t>
          </a:r>
          <a:endParaRPr lang="ru-RU" sz="1600" dirty="0"/>
        </a:p>
      </dgm:t>
    </dgm:pt>
    <dgm:pt modelId="{0D443B26-427E-4DE4-B1E1-3423445EA225}" type="parTrans" cxnId="{DFB14A68-C5BF-4B54-B224-969A4DB39156}">
      <dgm:prSet/>
      <dgm:spPr/>
      <dgm:t>
        <a:bodyPr/>
        <a:lstStyle/>
        <a:p>
          <a:endParaRPr lang="ru-RU"/>
        </a:p>
      </dgm:t>
    </dgm:pt>
    <dgm:pt modelId="{20229E39-8D9F-4288-AF3D-7EC47625A51A}" type="sibTrans" cxnId="{DFB14A68-C5BF-4B54-B224-969A4DB39156}">
      <dgm:prSet/>
      <dgm:spPr/>
      <dgm:t>
        <a:bodyPr/>
        <a:lstStyle/>
        <a:p>
          <a:endParaRPr lang="ru-RU"/>
        </a:p>
      </dgm:t>
    </dgm:pt>
    <dgm:pt modelId="{BEB1CB54-135C-4189-BEA9-2790FCE4982D}">
      <dgm:prSet custT="1"/>
      <dgm:spPr/>
      <dgm:t>
        <a:bodyPr/>
        <a:lstStyle/>
        <a:p>
          <a:pPr rtl="0"/>
          <a:r>
            <a:rPr lang="ru-RU" sz="1400" b="1" dirty="0" smtClean="0"/>
            <a:t>1%</a:t>
          </a:r>
          <a:endParaRPr lang="ru-RU" sz="1400" dirty="0"/>
        </a:p>
      </dgm:t>
    </dgm:pt>
    <dgm:pt modelId="{562608FD-29CD-4CDC-AAAC-EF81EAFCE87F}" type="parTrans" cxnId="{71EE9A10-10A7-4C7C-96AA-7A93041D5341}">
      <dgm:prSet/>
      <dgm:spPr/>
      <dgm:t>
        <a:bodyPr/>
        <a:lstStyle/>
        <a:p>
          <a:endParaRPr lang="ru-RU"/>
        </a:p>
      </dgm:t>
    </dgm:pt>
    <dgm:pt modelId="{165F04A0-E708-43E3-B75B-67FB27F86913}" type="sibTrans" cxnId="{71EE9A10-10A7-4C7C-96AA-7A93041D5341}">
      <dgm:prSet/>
      <dgm:spPr/>
      <dgm:t>
        <a:bodyPr/>
        <a:lstStyle/>
        <a:p>
          <a:endParaRPr lang="ru-RU"/>
        </a:p>
      </dgm:t>
    </dgm:pt>
    <dgm:pt modelId="{B7497E5B-D3F5-4511-9802-6FE6A02EDE9C}">
      <dgm:prSet custT="1"/>
      <dgm:spPr/>
      <dgm:t>
        <a:bodyPr/>
        <a:lstStyle/>
        <a:p>
          <a:pPr rtl="0"/>
          <a:r>
            <a:rPr lang="ru-RU" sz="1600" b="1" i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8%</a:t>
          </a:r>
          <a:r>
            <a:rPr lang="ru-RU" sz="1400" b="1" i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b="1" i="0" baseline="0" dirty="0" smtClean="0"/>
            <a:t>при превышении переходных пороговых </a:t>
          </a:r>
          <a:r>
            <a:rPr lang="ru-RU" sz="1400" b="1" i="0" baseline="0" smtClean="0"/>
            <a:t>значений</a:t>
          </a:r>
          <a:r>
            <a:rPr lang="en-US" sz="1400" b="1" i="0" baseline="0" smtClean="0"/>
            <a:t> </a:t>
          </a:r>
          <a:r>
            <a:rPr lang="ru-RU" sz="1400" b="1" i="0" baseline="0" smtClean="0">
              <a:solidFill>
                <a:srgbClr val="FF0000"/>
              </a:solidFill>
            </a:rPr>
            <a:t>*</a:t>
          </a:r>
          <a:endParaRPr lang="ru-RU" sz="1400" b="1" i="0" baseline="0" dirty="0">
            <a:solidFill>
              <a:srgbClr val="FF0000"/>
            </a:solidFill>
          </a:endParaRPr>
        </a:p>
      </dgm:t>
    </dgm:pt>
    <dgm:pt modelId="{A8B7B554-94CA-406E-83BF-9177398690B0}" type="parTrans" cxnId="{E3A87C3C-DDA5-4977-862E-54FA5A78D7C7}">
      <dgm:prSet/>
      <dgm:spPr/>
      <dgm:t>
        <a:bodyPr/>
        <a:lstStyle/>
        <a:p>
          <a:endParaRPr lang="ru-RU"/>
        </a:p>
      </dgm:t>
    </dgm:pt>
    <dgm:pt modelId="{CD0D770F-AE74-4CCD-A4DA-2A1E88F36E34}" type="sibTrans" cxnId="{E3A87C3C-DDA5-4977-862E-54FA5A78D7C7}">
      <dgm:prSet/>
      <dgm:spPr/>
      <dgm:t>
        <a:bodyPr/>
        <a:lstStyle/>
        <a:p>
          <a:endParaRPr lang="ru-RU"/>
        </a:p>
      </dgm:t>
    </dgm:pt>
    <dgm:pt modelId="{F39057C6-C8F8-4835-9669-1FE3C65430FE}" type="pres">
      <dgm:prSet presAssocID="{6C6278D3-3324-4988-86DA-67EDEE1EDF7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687E52-FB5E-4612-AB1A-74BE4795DA9E}" type="pres">
      <dgm:prSet presAssocID="{6C6278D3-3324-4988-86DA-67EDEE1EDF7F}" presName="arrow" presStyleLbl="bgShp" presStyleIdx="0" presStyleCnt="1"/>
      <dgm:spPr/>
      <dgm:t>
        <a:bodyPr/>
        <a:lstStyle/>
        <a:p>
          <a:endParaRPr lang="ru-RU"/>
        </a:p>
      </dgm:t>
    </dgm:pt>
    <dgm:pt modelId="{27FB1472-719E-4744-8D96-E8E6C6AE5BDC}" type="pres">
      <dgm:prSet presAssocID="{6C6278D3-3324-4988-86DA-67EDEE1EDF7F}" presName="linearProcess" presStyleCnt="0"/>
      <dgm:spPr/>
    </dgm:pt>
    <dgm:pt modelId="{8BEF675D-B8DE-47DA-9A62-2444EAAC85D2}" type="pres">
      <dgm:prSet presAssocID="{2BE87E1E-85F6-40F2-B775-E8F9D9309A85}" presName="textNode" presStyleLbl="node1" presStyleIdx="0" presStyleCnt="3" custScaleX="82395" custScaleY="101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84CF3-5801-4555-80D4-9E584007FE8D}" type="pres">
      <dgm:prSet presAssocID="{20229E39-8D9F-4288-AF3D-7EC47625A51A}" presName="sibTrans" presStyleCnt="0"/>
      <dgm:spPr/>
    </dgm:pt>
    <dgm:pt modelId="{F6BB6602-BEAC-4FEF-8305-BD0E48AC7890}" type="pres">
      <dgm:prSet presAssocID="{BEB1CB54-135C-4189-BEA9-2790FCE4982D}" presName="textNode" presStyleLbl="node1" presStyleIdx="1" presStyleCnt="3" custScaleX="39472" custLinFactNeighborX="-33566" custLinFactNeighborY="-1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669FF-31DB-4A85-A223-83DCDAD205A8}" type="pres">
      <dgm:prSet presAssocID="{165F04A0-E708-43E3-B75B-67FB27F86913}" presName="sibTrans" presStyleCnt="0"/>
      <dgm:spPr/>
    </dgm:pt>
    <dgm:pt modelId="{AA688F12-665E-4FBA-8AD0-2292A061365A}" type="pres">
      <dgm:prSet presAssocID="{B7497E5B-D3F5-4511-9802-6FE6A02EDE9C}" presName="textNode" presStyleLbl="node1" presStyleIdx="2" presStyleCnt="3" custScaleX="115812" custScaleY="104792" custLinFactNeighborX="-99351" custLinFactNeighborY="-1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A87C3C-DDA5-4977-862E-54FA5A78D7C7}" srcId="{6C6278D3-3324-4988-86DA-67EDEE1EDF7F}" destId="{B7497E5B-D3F5-4511-9802-6FE6A02EDE9C}" srcOrd="2" destOrd="0" parTransId="{A8B7B554-94CA-406E-83BF-9177398690B0}" sibTransId="{CD0D770F-AE74-4CCD-A4DA-2A1E88F36E34}"/>
    <dgm:cxn modelId="{D95EBB90-6DED-4847-AEFE-374C025D252F}" type="presOf" srcId="{6C6278D3-3324-4988-86DA-67EDEE1EDF7F}" destId="{F39057C6-C8F8-4835-9669-1FE3C65430FE}" srcOrd="0" destOrd="0" presId="urn:microsoft.com/office/officeart/2005/8/layout/hProcess9"/>
    <dgm:cxn modelId="{DFB14A68-C5BF-4B54-B224-969A4DB39156}" srcId="{6C6278D3-3324-4988-86DA-67EDEE1EDF7F}" destId="{2BE87E1E-85F6-40F2-B775-E8F9D9309A85}" srcOrd="0" destOrd="0" parTransId="{0D443B26-427E-4DE4-B1E1-3423445EA225}" sibTransId="{20229E39-8D9F-4288-AF3D-7EC47625A51A}"/>
    <dgm:cxn modelId="{3D962A0B-9675-4055-8AD7-A1A32E648420}" type="presOf" srcId="{2BE87E1E-85F6-40F2-B775-E8F9D9309A85}" destId="{8BEF675D-B8DE-47DA-9A62-2444EAAC85D2}" srcOrd="0" destOrd="0" presId="urn:microsoft.com/office/officeart/2005/8/layout/hProcess9"/>
    <dgm:cxn modelId="{71EE9A10-10A7-4C7C-96AA-7A93041D5341}" srcId="{6C6278D3-3324-4988-86DA-67EDEE1EDF7F}" destId="{BEB1CB54-135C-4189-BEA9-2790FCE4982D}" srcOrd="1" destOrd="0" parTransId="{562608FD-29CD-4CDC-AAAC-EF81EAFCE87F}" sibTransId="{165F04A0-E708-43E3-B75B-67FB27F86913}"/>
    <dgm:cxn modelId="{5E9B559A-3C08-4383-8E8B-9857520CFEDC}" type="presOf" srcId="{B7497E5B-D3F5-4511-9802-6FE6A02EDE9C}" destId="{AA688F12-665E-4FBA-8AD0-2292A061365A}" srcOrd="0" destOrd="0" presId="urn:microsoft.com/office/officeart/2005/8/layout/hProcess9"/>
    <dgm:cxn modelId="{1B9F4DE3-2AD5-4210-BC47-E1354F4DB49F}" type="presOf" srcId="{BEB1CB54-135C-4189-BEA9-2790FCE4982D}" destId="{F6BB6602-BEAC-4FEF-8305-BD0E48AC7890}" srcOrd="0" destOrd="0" presId="urn:microsoft.com/office/officeart/2005/8/layout/hProcess9"/>
    <dgm:cxn modelId="{73D0A35A-30D9-4B32-A13A-42F7F3DB2FF2}" type="presParOf" srcId="{F39057C6-C8F8-4835-9669-1FE3C65430FE}" destId="{94687E52-FB5E-4612-AB1A-74BE4795DA9E}" srcOrd="0" destOrd="0" presId="urn:microsoft.com/office/officeart/2005/8/layout/hProcess9"/>
    <dgm:cxn modelId="{D356B07F-005A-436C-9EED-AF2169B07E22}" type="presParOf" srcId="{F39057C6-C8F8-4835-9669-1FE3C65430FE}" destId="{27FB1472-719E-4744-8D96-E8E6C6AE5BDC}" srcOrd="1" destOrd="0" presId="urn:microsoft.com/office/officeart/2005/8/layout/hProcess9"/>
    <dgm:cxn modelId="{AE48BD0D-C071-4B18-9828-C01EAF0F51EF}" type="presParOf" srcId="{27FB1472-719E-4744-8D96-E8E6C6AE5BDC}" destId="{8BEF675D-B8DE-47DA-9A62-2444EAAC85D2}" srcOrd="0" destOrd="0" presId="urn:microsoft.com/office/officeart/2005/8/layout/hProcess9"/>
    <dgm:cxn modelId="{2FE74818-88E9-479B-AFE9-1DEB549B90B4}" type="presParOf" srcId="{27FB1472-719E-4744-8D96-E8E6C6AE5BDC}" destId="{EF384CF3-5801-4555-80D4-9E584007FE8D}" srcOrd="1" destOrd="0" presId="urn:microsoft.com/office/officeart/2005/8/layout/hProcess9"/>
    <dgm:cxn modelId="{6111732C-AAD5-4068-8E8F-84EB50063465}" type="presParOf" srcId="{27FB1472-719E-4744-8D96-E8E6C6AE5BDC}" destId="{F6BB6602-BEAC-4FEF-8305-BD0E48AC7890}" srcOrd="2" destOrd="0" presId="urn:microsoft.com/office/officeart/2005/8/layout/hProcess9"/>
    <dgm:cxn modelId="{1C492415-16C5-466A-BC43-A04C54FC5D69}" type="presParOf" srcId="{27FB1472-719E-4744-8D96-E8E6C6AE5BDC}" destId="{95E669FF-31DB-4A85-A223-83DCDAD205A8}" srcOrd="3" destOrd="0" presId="urn:microsoft.com/office/officeart/2005/8/layout/hProcess9"/>
    <dgm:cxn modelId="{4D785437-AE6D-47F9-8029-20AF0D83FAA9}" type="presParOf" srcId="{27FB1472-719E-4744-8D96-E8E6C6AE5BDC}" destId="{AA688F12-665E-4FBA-8AD0-2292A061365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6278D3-3324-4988-86DA-67EDEE1EDF7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87E1E-85F6-40F2-B775-E8F9D9309A85}">
      <dgm:prSet custT="1"/>
      <dgm:spPr/>
      <dgm:t>
        <a:bodyPr/>
        <a:lstStyle/>
        <a:p>
          <a:pPr rtl="0"/>
          <a:r>
            <a:rPr lang="ru-RU" sz="1600" b="1" i="0" baseline="0" dirty="0" smtClean="0"/>
            <a:t> «Доходы-расходы»</a:t>
          </a:r>
          <a:endParaRPr lang="ru-RU" sz="1600" dirty="0"/>
        </a:p>
      </dgm:t>
    </dgm:pt>
    <dgm:pt modelId="{0D443B26-427E-4DE4-B1E1-3423445EA225}" type="parTrans" cxnId="{DFB14A68-C5BF-4B54-B224-969A4DB39156}">
      <dgm:prSet/>
      <dgm:spPr/>
      <dgm:t>
        <a:bodyPr/>
        <a:lstStyle/>
        <a:p>
          <a:endParaRPr lang="ru-RU" sz="1600"/>
        </a:p>
      </dgm:t>
    </dgm:pt>
    <dgm:pt modelId="{20229E39-8D9F-4288-AF3D-7EC47625A51A}" type="sibTrans" cxnId="{DFB14A68-C5BF-4B54-B224-969A4DB39156}">
      <dgm:prSet/>
      <dgm:spPr/>
      <dgm:t>
        <a:bodyPr/>
        <a:lstStyle/>
        <a:p>
          <a:endParaRPr lang="ru-RU" sz="1600"/>
        </a:p>
      </dgm:t>
    </dgm:pt>
    <dgm:pt modelId="{BEB1CB54-135C-4189-BEA9-2790FCE4982D}">
      <dgm:prSet custT="1"/>
      <dgm:spPr/>
      <dgm:t>
        <a:bodyPr/>
        <a:lstStyle/>
        <a:p>
          <a:pPr rtl="0"/>
          <a:r>
            <a:rPr lang="ru-RU" sz="1600" b="1" dirty="0" smtClean="0"/>
            <a:t>5%</a:t>
          </a:r>
          <a:endParaRPr lang="ru-RU" sz="1600" dirty="0"/>
        </a:p>
      </dgm:t>
    </dgm:pt>
    <dgm:pt modelId="{562608FD-29CD-4CDC-AAAC-EF81EAFCE87F}" type="parTrans" cxnId="{71EE9A10-10A7-4C7C-96AA-7A93041D5341}">
      <dgm:prSet/>
      <dgm:spPr/>
      <dgm:t>
        <a:bodyPr/>
        <a:lstStyle/>
        <a:p>
          <a:endParaRPr lang="ru-RU" sz="1600"/>
        </a:p>
      </dgm:t>
    </dgm:pt>
    <dgm:pt modelId="{165F04A0-E708-43E3-B75B-67FB27F86913}" type="sibTrans" cxnId="{71EE9A10-10A7-4C7C-96AA-7A93041D5341}">
      <dgm:prSet/>
      <dgm:spPr/>
      <dgm:t>
        <a:bodyPr/>
        <a:lstStyle/>
        <a:p>
          <a:endParaRPr lang="ru-RU" sz="1600"/>
        </a:p>
      </dgm:t>
    </dgm:pt>
    <dgm:pt modelId="{B7497E5B-D3F5-4511-9802-6FE6A02EDE9C}">
      <dgm:prSet custT="1"/>
      <dgm:spPr/>
      <dgm:t>
        <a:bodyPr/>
        <a:lstStyle/>
        <a:p>
          <a:pPr rtl="0"/>
          <a:r>
            <a:rPr lang="ru-RU" sz="1600" b="1" i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20% </a:t>
          </a:r>
          <a:r>
            <a:rPr lang="ru-RU" sz="1600" b="1" i="0" baseline="0" dirty="0" smtClean="0"/>
            <a:t>при превышении переходных пороговых значений</a:t>
          </a:r>
          <a:r>
            <a:rPr lang="ru-RU" sz="1600" b="1" i="0" baseline="0" dirty="0" smtClean="0">
              <a:solidFill>
                <a:srgbClr val="FF0000"/>
              </a:solidFill>
            </a:rPr>
            <a:t>*</a:t>
          </a:r>
          <a:endParaRPr lang="ru-RU" sz="1600" dirty="0"/>
        </a:p>
      </dgm:t>
    </dgm:pt>
    <dgm:pt modelId="{A8B7B554-94CA-406E-83BF-9177398690B0}" type="parTrans" cxnId="{E3A87C3C-DDA5-4977-862E-54FA5A78D7C7}">
      <dgm:prSet/>
      <dgm:spPr/>
      <dgm:t>
        <a:bodyPr/>
        <a:lstStyle/>
        <a:p>
          <a:endParaRPr lang="ru-RU" sz="1600"/>
        </a:p>
      </dgm:t>
    </dgm:pt>
    <dgm:pt modelId="{CD0D770F-AE74-4CCD-A4DA-2A1E88F36E34}" type="sibTrans" cxnId="{E3A87C3C-DDA5-4977-862E-54FA5A78D7C7}">
      <dgm:prSet/>
      <dgm:spPr/>
      <dgm:t>
        <a:bodyPr/>
        <a:lstStyle/>
        <a:p>
          <a:endParaRPr lang="ru-RU" sz="1600"/>
        </a:p>
      </dgm:t>
    </dgm:pt>
    <dgm:pt modelId="{F39057C6-C8F8-4835-9669-1FE3C65430FE}" type="pres">
      <dgm:prSet presAssocID="{6C6278D3-3324-4988-86DA-67EDEE1EDF7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687E52-FB5E-4612-AB1A-74BE4795DA9E}" type="pres">
      <dgm:prSet presAssocID="{6C6278D3-3324-4988-86DA-67EDEE1EDF7F}" presName="arrow" presStyleLbl="bgShp" presStyleIdx="0" presStyleCnt="1" custScaleX="100602" custScaleY="92960"/>
      <dgm:spPr/>
      <dgm:t>
        <a:bodyPr/>
        <a:lstStyle/>
        <a:p>
          <a:endParaRPr lang="ru-RU"/>
        </a:p>
      </dgm:t>
    </dgm:pt>
    <dgm:pt modelId="{27FB1472-719E-4744-8D96-E8E6C6AE5BDC}" type="pres">
      <dgm:prSet presAssocID="{6C6278D3-3324-4988-86DA-67EDEE1EDF7F}" presName="linearProcess" presStyleCnt="0"/>
      <dgm:spPr/>
    </dgm:pt>
    <dgm:pt modelId="{8BEF675D-B8DE-47DA-9A62-2444EAAC85D2}" type="pres">
      <dgm:prSet presAssocID="{2BE87E1E-85F6-40F2-B775-E8F9D9309A85}" presName="textNode" presStyleLbl="node1" presStyleIdx="0" presStyleCnt="3" custScaleX="84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84CF3-5801-4555-80D4-9E584007FE8D}" type="pres">
      <dgm:prSet presAssocID="{20229E39-8D9F-4288-AF3D-7EC47625A51A}" presName="sibTrans" presStyleCnt="0"/>
      <dgm:spPr/>
    </dgm:pt>
    <dgm:pt modelId="{F6BB6602-BEAC-4FEF-8305-BD0E48AC7890}" type="pres">
      <dgm:prSet presAssocID="{BEB1CB54-135C-4189-BEA9-2790FCE4982D}" presName="textNode" presStyleLbl="node1" presStyleIdx="1" presStyleCnt="3" custScaleX="36692" custLinFactNeighborX="-35554" custLinFactNeighborY="-1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669FF-31DB-4A85-A223-83DCDAD205A8}" type="pres">
      <dgm:prSet presAssocID="{165F04A0-E708-43E3-B75B-67FB27F86913}" presName="sibTrans" presStyleCnt="0"/>
      <dgm:spPr/>
    </dgm:pt>
    <dgm:pt modelId="{AA688F12-665E-4FBA-8AD0-2292A061365A}" type="pres">
      <dgm:prSet presAssocID="{B7497E5B-D3F5-4511-9802-6FE6A02EDE9C}" presName="textNode" presStyleLbl="node1" presStyleIdx="2" presStyleCnt="3" custLinFactNeighborX="-80379" custLinFactNeighborY="-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1336D4-00FB-467A-8273-3F2A66F5C39E}" type="presOf" srcId="{2BE87E1E-85F6-40F2-B775-E8F9D9309A85}" destId="{8BEF675D-B8DE-47DA-9A62-2444EAAC85D2}" srcOrd="0" destOrd="0" presId="urn:microsoft.com/office/officeart/2005/8/layout/hProcess9"/>
    <dgm:cxn modelId="{E3A87C3C-DDA5-4977-862E-54FA5A78D7C7}" srcId="{6C6278D3-3324-4988-86DA-67EDEE1EDF7F}" destId="{B7497E5B-D3F5-4511-9802-6FE6A02EDE9C}" srcOrd="2" destOrd="0" parTransId="{A8B7B554-94CA-406E-83BF-9177398690B0}" sibTransId="{CD0D770F-AE74-4CCD-A4DA-2A1E88F36E34}"/>
    <dgm:cxn modelId="{F83E097D-8E79-465E-A891-7248FC11BB81}" type="presOf" srcId="{BEB1CB54-135C-4189-BEA9-2790FCE4982D}" destId="{F6BB6602-BEAC-4FEF-8305-BD0E48AC7890}" srcOrd="0" destOrd="0" presId="urn:microsoft.com/office/officeart/2005/8/layout/hProcess9"/>
    <dgm:cxn modelId="{4DC9AA2A-F809-46AB-B35D-51D1EB47D193}" type="presOf" srcId="{B7497E5B-D3F5-4511-9802-6FE6A02EDE9C}" destId="{AA688F12-665E-4FBA-8AD0-2292A061365A}" srcOrd="0" destOrd="0" presId="urn:microsoft.com/office/officeart/2005/8/layout/hProcess9"/>
    <dgm:cxn modelId="{DFB14A68-C5BF-4B54-B224-969A4DB39156}" srcId="{6C6278D3-3324-4988-86DA-67EDEE1EDF7F}" destId="{2BE87E1E-85F6-40F2-B775-E8F9D9309A85}" srcOrd="0" destOrd="0" parTransId="{0D443B26-427E-4DE4-B1E1-3423445EA225}" sibTransId="{20229E39-8D9F-4288-AF3D-7EC47625A51A}"/>
    <dgm:cxn modelId="{71EE9A10-10A7-4C7C-96AA-7A93041D5341}" srcId="{6C6278D3-3324-4988-86DA-67EDEE1EDF7F}" destId="{BEB1CB54-135C-4189-BEA9-2790FCE4982D}" srcOrd="1" destOrd="0" parTransId="{562608FD-29CD-4CDC-AAAC-EF81EAFCE87F}" sibTransId="{165F04A0-E708-43E3-B75B-67FB27F86913}"/>
    <dgm:cxn modelId="{6CC9EC37-4FB0-4DBC-A6DA-1EA4448D8642}" type="presOf" srcId="{6C6278D3-3324-4988-86DA-67EDEE1EDF7F}" destId="{F39057C6-C8F8-4835-9669-1FE3C65430FE}" srcOrd="0" destOrd="0" presId="urn:microsoft.com/office/officeart/2005/8/layout/hProcess9"/>
    <dgm:cxn modelId="{C200B2AB-F35E-4C9D-843E-4FCB9D0DE052}" type="presParOf" srcId="{F39057C6-C8F8-4835-9669-1FE3C65430FE}" destId="{94687E52-FB5E-4612-AB1A-74BE4795DA9E}" srcOrd="0" destOrd="0" presId="urn:microsoft.com/office/officeart/2005/8/layout/hProcess9"/>
    <dgm:cxn modelId="{F1DD39F1-E4E0-4F84-869F-9F15B2DD283A}" type="presParOf" srcId="{F39057C6-C8F8-4835-9669-1FE3C65430FE}" destId="{27FB1472-719E-4744-8D96-E8E6C6AE5BDC}" srcOrd="1" destOrd="0" presId="urn:microsoft.com/office/officeart/2005/8/layout/hProcess9"/>
    <dgm:cxn modelId="{488553AE-4BF7-4EC4-BF52-67008DEE7A05}" type="presParOf" srcId="{27FB1472-719E-4744-8D96-E8E6C6AE5BDC}" destId="{8BEF675D-B8DE-47DA-9A62-2444EAAC85D2}" srcOrd="0" destOrd="0" presId="urn:microsoft.com/office/officeart/2005/8/layout/hProcess9"/>
    <dgm:cxn modelId="{637795D7-50EC-4E94-9465-78AB6D98DF57}" type="presParOf" srcId="{27FB1472-719E-4744-8D96-E8E6C6AE5BDC}" destId="{EF384CF3-5801-4555-80D4-9E584007FE8D}" srcOrd="1" destOrd="0" presId="urn:microsoft.com/office/officeart/2005/8/layout/hProcess9"/>
    <dgm:cxn modelId="{7F69DAFA-B328-4310-BB27-1CDA869CFE10}" type="presParOf" srcId="{27FB1472-719E-4744-8D96-E8E6C6AE5BDC}" destId="{F6BB6602-BEAC-4FEF-8305-BD0E48AC7890}" srcOrd="2" destOrd="0" presId="urn:microsoft.com/office/officeart/2005/8/layout/hProcess9"/>
    <dgm:cxn modelId="{871F0250-E79D-4DE9-AFD6-DE719E1AD1C6}" type="presParOf" srcId="{27FB1472-719E-4744-8D96-E8E6C6AE5BDC}" destId="{95E669FF-31DB-4A85-A223-83DCDAD205A8}" srcOrd="3" destOrd="0" presId="urn:microsoft.com/office/officeart/2005/8/layout/hProcess9"/>
    <dgm:cxn modelId="{0256ED55-2C64-4CC1-A01A-CB450A4B4871}" type="presParOf" srcId="{27FB1472-719E-4744-8D96-E8E6C6AE5BDC}" destId="{AA688F12-665E-4FBA-8AD0-2292A061365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558B2B-322E-4608-8C28-8A6286D0BADE}">
      <dsp:nvSpPr>
        <dsp:cNvPr id="0" name=""/>
        <dsp:cNvSpPr/>
      </dsp:nvSpPr>
      <dsp:spPr>
        <a:xfrm>
          <a:off x="0" y="2539672"/>
          <a:ext cx="8130033" cy="555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/>
            <a:t>Сохраняется обязанность:</a:t>
          </a:r>
          <a:endParaRPr lang="ru-RU" sz="1600" u="sng" kern="1200" dirty="0"/>
        </a:p>
      </dsp:txBody>
      <dsp:txXfrm>
        <a:off x="0" y="2539672"/>
        <a:ext cx="8130033" cy="555618"/>
      </dsp:txXfrm>
    </dsp:sp>
    <dsp:sp modelId="{A6D46BC7-7F53-4DDD-AA8C-33B996932607}">
      <dsp:nvSpPr>
        <dsp:cNvPr id="0" name=""/>
        <dsp:cNvSpPr/>
      </dsp:nvSpPr>
      <dsp:spPr>
        <a:xfrm rot="10800000">
          <a:off x="0" y="1693466"/>
          <a:ext cx="8130033" cy="85454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Снятие с учета в налоговом органе производится </a:t>
          </a:r>
          <a:r>
            <a:rPr lang="ru-RU" sz="1600" u="sng" kern="1200" dirty="0" smtClean="0"/>
            <a:t>автоматически</a:t>
          </a:r>
          <a:endParaRPr lang="ru-RU" sz="1600" u="sng" kern="1200" dirty="0"/>
        </a:p>
      </dsp:txBody>
      <dsp:txXfrm rot="10800000">
        <a:off x="0" y="1693466"/>
        <a:ext cx="8130033" cy="854541"/>
      </dsp:txXfrm>
    </dsp:sp>
    <dsp:sp modelId="{6D6C33E1-CAC8-4CF9-B579-7407866508F2}">
      <dsp:nvSpPr>
        <dsp:cNvPr id="0" name=""/>
        <dsp:cNvSpPr/>
      </dsp:nvSpPr>
      <dsp:spPr>
        <a:xfrm rot="10800000">
          <a:off x="0" y="847259"/>
          <a:ext cx="8130033" cy="85454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sng" kern="1200" dirty="0" smtClean="0"/>
            <a:t>НЕ ТРЕБУЕТСЯ!!! </a:t>
          </a:r>
          <a:r>
            <a:rPr lang="ru-RU" sz="1400" kern="1200" dirty="0" smtClean="0"/>
            <a:t>представлять  заявление о снятии с учета в качестве налогоплательщика </a:t>
          </a:r>
          <a:r>
            <a:rPr lang="ru-RU" sz="1400" kern="1200" dirty="0" err="1" smtClean="0"/>
            <a:t>ЕНВД</a:t>
          </a:r>
          <a:r>
            <a:rPr lang="ru-RU" sz="1400" kern="1200" dirty="0" smtClean="0"/>
            <a:t>  в связи с отменой  гл.26.3 </a:t>
          </a:r>
          <a:r>
            <a:rPr lang="ru-RU" sz="1400" kern="1200" dirty="0" err="1" smtClean="0"/>
            <a:t>НК</a:t>
          </a:r>
          <a:r>
            <a:rPr lang="ru-RU" sz="1400" kern="1200" dirty="0" smtClean="0"/>
            <a:t> РФ (Письмо </a:t>
          </a:r>
          <a:r>
            <a:rPr lang="ru-RU" sz="1400" kern="1200" dirty="0" err="1" smtClean="0"/>
            <a:t>ФНС</a:t>
          </a:r>
          <a:r>
            <a:rPr lang="ru-RU" sz="1400" kern="1200" dirty="0" smtClean="0"/>
            <a:t> от 21.08.2020 N СД-4-3/13544@).</a:t>
          </a:r>
          <a:endParaRPr lang="ru-RU" sz="1400" kern="1200" dirty="0"/>
        </a:p>
      </dsp:txBody>
      <dsp:txXfrm rot="10800000">
        <a:off x="0" y="847259"/>
        <a:ext cx="8130033" cy="854541"/>
      </dsp:txXfrm>
    </dsp:sp>
    <dsp:sp modelId="{D8000015-5668-4F4C-BB33-ECEC4FA1E57E}">
      <dsp:nvSpPr>
        <dsp:cNvPr id="0" name=""/>
        <dsp:cNvSpPr/>
      </dsp:nvSpPr>
      <dsp:spPr>
        <a:xfrm rot="10800000">
          <a:off x="0" y="1052"/>
          <a:ext cx="8130033" cy="85454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 01.01.2021 Глава 26.3 </a:t>
          </a:r>
          <a:r>
            <a:rPr lang="ru-RU" sz="1600" kern="1200" dirty="0" err="1" smtClean="0"/>
            <a:t>НК</a:t>
          </a:r>
          <a:r>
            <a:rPr lang="ru-RU" sz="1600" kern="1200" dirty="0" smtClean="0"/>
            <a:t> РФ "Система налогообложения в виде </a:t>
          </a:r>
          <a:r>
            <a:rPr lang="ru-RU" sz="1600" kern="1200" dirty="0" err="1" smtClean="0"/>
            <a:t>ЕНВД</a:t>
          </a:r>
          <a:r>
            <a:rPr lang="ru-RU" sz="1600" kern="1200" dirty="0" smtClean="0"/>
            <a:t>» признается утратившей силу  (статья 5 Федерального закона от 29.06.2012 N 97-ФЗ) </a:t>
          </a:r>
          <a:endParaRPr lang="ru-RU" sz="1600" kern="1200" dirty="0"/>
        </a:p>
      </dsp:txBody>
      <dsp:txXfrm rot="10800000">
        <a:off x="0" y="1052"/>
        <a:ext cx="8130033" cy="8545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3DA9E2-B5D3-41AF-8642-6B0FF684DC33}">
      <dsp:nvSpPr>
        <dsp:cNvPr id="0" name=""/>
        <dsp:cNvSpPr/>
      </dsp:nvSpPr>
      <dsp:spPr>
        <a:xfrm rot="10800000">
          <a:off x="0" y="0"/>
          <a:ext cx="3168351" cy="285031"/>
        </a:xfrm>
        <a:prstGeom prst="trapezoid">
          <a:avLst>
            <a:gd name="adj" fmla="val 11578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baseline="0" dirty="0" smtClean="0"/>
            <a:t>1.Вместо ЕНВД: какой режим выбрать</a:t>
          </a:r>
          <a:endParaRPr lang="ru-RU" sz="1200" kern="1200" dirty="0"/>
        </a:p>
      </dsp:txBody>
      <dsp:txXfrm>
        <a:off x="554461" y="0"/>
        <a:ext cx="2059428" cy="285031"/>
      </dsp:txXfrm>
    </dsp:sp>
    <dsp:sp modelId="{D5308787-CA55-4762-84FB-05D1868EBF3C}">
      <dsp:nvSpPr>
        <dsp:cNvPr id="0" name=""/>
        <dsp:cNvSpPr/>
      </dsp:nvSpPr>
      <dsp:spPr>
        <a:xfrm rot="10800000">
          <a:off x="528058" y="456050"/>
          <a:ext cx="2112234" cy="456050"/>
        </a:xfrm>
        <a:prstGeom prst="trapezoid">
          <a:avLst>
            <a:gd name="adj" fmla="val 11578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2.Выбор подходящего режима налогообложения</a:t>
          </a:r>
          <a:endParaRPr lang="ru-RU" sz="1000" kern="1200" dirty="0"/>
        </a:p>
      </dsp:txBody>
      <dsp:txXfrm>
        <a:off x="897699" y="456050"/>
        <a:ext cx="1372952" cy="456050"/>
      </dsp:txXfrm>
    </dsp:sp>
    <dsp:sp modelId="{29766291-E046-4503-BED4-0C00C689C4D6}">
      <dsp:nvSpPr>
        <dsp:cNvPr id="0" name=""/>
        <dsp:cNvSpPr/>
      </dsp:nvSpPr>
      <dsp:spPr>
        <a:xfrm rot="10800000">
          <a:off x="1056117" y="912101"/>
          <a:ext cx="1056117" cy="456050"/>
        </a:xfrm>
        <a:prstGeom prst="trapezoid">
          <a:avLst>
            <a:gd name="adj" fmla="val 11578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3.Налоговый калькулятор</a:t>
          </a:r>
          <a:endParaRPr lang="ru-RU" sz="1200" kern="1200" dirty="0"/>
        </a:p>
      </dsp:txBody>
      <dsp:txXfrm>
        <a:off x="1056117" y="912101"/>
        <a:ext cx="1056117" cy="4560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1"/>
            <a:ext cx="2945660" cy="498136"/>
          </a:xfrm>
          <a:prstGeom prst="rect">
            <a:avLst/>
          </a:prstGeom>
        </p:spPr>
        <p:txBody>
          <a:bodyPr vert="horz" lIns="91891" tIns="45944" rIns="91891" bIns="459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1"/>
            <a:ext cx="2945660" cy="498136"/>
          </a:xfrm>
          <a:prstGeom prst="rect">
            <a:avLst/>
          </a:prstGeom>
        </p:spPr>
        <p:txBody>
          <a:bodyPr vert="horz" lIns="91891" tIns="45944" rIns="91891" bIns="45944" rtlCol="0"/>
          <a:lstStyle>
            <a:lvl1pPr algn="r">
              <a:defRPr sz="1200"/>
            </a:lvl1pPr>
          </a:lstStyle>
          <a:p>
            <a:fld id="{C931D343-E24F-442F-9E32-D065A5EBFC4B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91" tIns="45944" rIns="91891" bIns="459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891" tIns="45944" rIns="91891" bIns="4594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8135"/>
          </a:xfrm>
          <a:prstGeom prst="rect">
            <a:avLst/>
          </a:prstGeom>
        </p:spPr>
        <p:txBody>
          <a:bodyPr vert="horz" lIns="91891" tIns="45944" rIns="91891" bIns="459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8135"/>
          </a:xfrm>
          <a:prstGeom prst="rect">
            <a:avLst/>
          </a:prstGeom>
        </p:spPr>
        <p:txBody>
          <a:bodyPr vert="horz" lIns="91891" tIns="45944" rIns="91891" bIns="45944" rtlCol="0" anchor="b"/>
          <a:lstStyle>
            <a:lvl1pPr algn="r">
              <a:defRPr sz="1200"/>
            </a:lvl1pPr>
          </a:lstStyle>
          <a:p>
            <a:fld id="{9682C83A-9D3B-497B-A1B9-C50737D7C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70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125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28"/>
            <a:ext cx="9142642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363691"/>
            <a:ext cx="7772400" cy="1470025"/>
          </a:xfrm>
        </p:spPr>
        <p:txBody>
          <a:bodyPr>
            <a:normAutofit/>
          </a:bodyPr>
          <a:lstStyle>
            <a:lvl1pPr>
              <a:defRPr sz="4874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736" b="0">
                <a:solidFill>
                  <a:schemeClr val="bg1"/>
                </a:solidFill>
                <a:latin typeface="+mj-lt"/>
              </a:defRPr>
            </a:lvl1pPr>
            <a:lvl2pPr marL="445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9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743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64"/>
            </a:lvl1pPr>
            <a:lvl2pPr marL="445801" indent="0">
              <a:buNone/>
              <a:defRPr sz="2736"/>
            </a:lvl2pPr>
            <a:lvl3pPr marL="891603" indent="0">
              <a:buNone/>
              <a:defRPr sz="2309"/>
            </a:lvl3pPr>
            <a:lvl4pPr marL="1337404" indent="0">
              <a:buNone/>
              <a:defRPr sz="1967"/>
            </a:lvl4pPr>
            <a:lvl5pPr marL="1783205" indent="0">
              <a:buNone/>
              <a:defRPr sz="1967"/>
            </a:lvl5pPr>
            <a:lvl6pPr marL="2229005" indent="0">
              <a:buNone/>
              <a:defRPr sz="1967"/>
            </a:lvl6pPr>
            <a:lvl7pPr marL="2674808" indent="0">
              <a:buNone/>
              <a:defRPr sz="1967"/>
            </a:lvl7pPr>
            <a:lvl8pPr marL="3120609" indent="0">
              <a:buNone/>
              <a:defRPr sz="1967"/>
            </a:lvl8pPr>
            <a:lvl9pPr marL="3566409" indent="0">
              <a:buNone/>
              <a:defRPr sz="1967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68"/>
            </a:lvl1pPr>
            <a:lvl2pPr marL="445801" indent="0">
              <a:buNone/>
              <a:defRPr sz="1197"/>
            </a:lvl2pPr>
            <a:lvl3pPr marL="891603" indent="0">
              <a:buNone/>
              <a:defRPr sz="941"/>
            </a:lvl3pPr>
            <a:lvl4pPr marL="1337404" indent="0">
              <a:buNone/>
              <a:defRPr sz="855"/>
            </a:lvl4pPr>
            <a:lvl5pPr marL="1783205" indent="0">
              <a:buNone/>
              <a:defRPr sz="855"/>
            </a:lvl5pPr>
            <a:lvl6pPr marL="2229005" indent="0">
              <a:buNone/>
              <a:defRPr sz="855"/>
            </a:lvl6pPr>
            <a:lvl7pPr marL="2674808" indent="0">
              <a:buNone/>
              <a:defRPr sz="855"/>
            </a:lvl7pPr>
            <a:lvl8pPr marL="3120609" indent="0">
              <a:buNone/>
              <a:defRPr sz="855"/>
            </a:lvl8pPr>
            <a:lvl9pPr marL="3566409" indent="0">
              <a:buNone/>
              <a:defRPr sz="85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36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20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11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3"/>
            <a:ext cx="7320689" cy="4829253"/>
          </a:xfrm>
        </p:spPr>
        <p:txBody>
          <a:bodyPr/>
          <a:lstStyle>
            <a:lvl1pPr marL="310752" indent="0">
              <a:buFontTx/>
              <a:buNone/>
              <a:defRPr b="1">
                <a:latin typeface="+mj-lt"/>
              </a:defRPr>
            </a:lvl1pPr>
            <a:lvl2pPr marL="308037" indent="2715">
              <a:defRPr>
                <a:latin typeface="+mj-lt"/>
              </a:defRPr>
            </a:lvl2pPr>
            <a:lvl3pPr marL="537369" indent="-222547">
              <a:tabLst/>
              <a:defRPr>
                <a:latin typeface="+mj-lt"/>
              </a:defRPr>
            </a:lvl3pPr>
            <a:lvl4pPr marL="0" indent="308037">
              <a:lnSpc>
                <a:spcPts val="1539"/>
              </a:lnSpc>
              <a:spcBef>
                <a:spcPts val="342"/>
              </a:spcBef>
              <a:defRPr>
                <a:latin typeface="+mj-lt"/>
              </a:defRPr>
            </a:lvl4pPr>
            <a:lvl5pPr>
              <a:lnSpc>
                <a:spcPts val="1539"/>
              </a:lnSpc>
              <a:spcBef>
                <a:spcPts val="34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8"/>
            <a:ext cx="923618" cy="376853"/>
          </a:xfrm>
          <a:prstGeom prst="rect">
            <a:avLst/>
          </a:prstGeom>
          <a:noFill/>
        </p:spPr>
        <p:txBody>
          <a:bodyPr wrap="square" lIns="78164" tIns="39082" rIns="78164" bIns="39082" rtlCol="0">
            <a:noAutofit/>
          </a:bodyPr>
          <a:lstStyle/>
          <a:p>
            <a:pPr defTabSz="891603"/>
            <a:endParaRPr lang="ru-RU" sz="1796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501071"/>
            <a:ext cx="7337192" cy="1105803"/>
          </a:xfrm>
        </p:spPr>
        <p:txBody>
          <a:bodyPr/>
          <a:lstStyle>
            <a:lvl1pPr marL="0" marR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1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472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3"/>
            <a:ext cx="7320689" cy="4829253"/>
          </a:xfrm>
        </p:spPr>
        <p:txBody>
          <a:bodyPr/>
          <a:lstStyle>
            <a:lvl1pPr marL="310752" indent="0">
              <a:buFontTx/>
              <a:buNone/>
              <a:defRPr b="1">
                <a:latin typeface="+mj-lt"/>
              </a:defRPr>
            </a:lvl1pPr>
            <a:lvl2pPr marL="310752" indent="0">
              <a:defRPr>
                <a:latin typeface="+mj-lt"/>
              </a:defRPr>
            </a:lvl2pPr>
            <a:lvl3pPr marL="537369" indent="-222547">
              <a:defRPr>
                <a:latin typeface="+mj-lt"/>
              </a:defRPr>
            </a:lvl3pPr>
            <a:lvl4pPr marL="0" indent="308037">
              <a:defRPr>
                <a:latin typeface="+mj-lt"/>
              </a:defRPr>
            </a:lvl4pPr>
            <a:lvl5pPr marL="122672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501071"/>
            <a:ext cx="7337901" cy="1105803"/>
          </a:xfrm>
        </p:spPr>
        <p:txBody>
          <a:bodyPr/>
          <a:lstStyle>
            <a:lvl1pPr marL="0" marR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66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2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1012506"/>
            <a:ext cx="7320689" cy="2024630"/>
          </a:xfrm>
        </p:spPr>
        <p:txBody>
          <a:bodyPr anchor="t"/>
          <a:lstStyle>
            <a:lvl1pPr algn="l">
              <a:defRPr sz="3933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3429720"/>
            <a:ext cx="7320689" cy="3006404"/>
          </a:xfrm>
        </p:spPr>
        <p:txBody>
          <a:bodyPr anchor="t"/>
          <a:lstStyle>
            <a:lvl1pPr marL="0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1pPr>
            <a:lvl2pPr marL="445801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891603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337404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78320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222900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674808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312060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56640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55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1" y="1606871"/>
            <a:ext cx="3644897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1606871"/>
            <a:ext cx="3674753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801" indent="0">
              <a:buNone/>
              <a:defRPr sz="1967" b="1"/>
            </a:lvl2pPr>
            <a:lvl3pPr marL="891603" indent="0">
              <a:buNone/>
              <a:defRPr sz="1796" b="1"/>
            </a:lvl3pPr>
            <a:lvl4pPr marL="1337404" indent="0">
              <a:buNone/>
              <a:defRPr sz="1539" b="1"/>
            </a:lvl4pPr>
            <a:lvl5pPr marL="1783205" indent="0">
              <a:buNone/>
              <a:defRPr sz="1539" b="1"/>
            </a:lvl5pPr>
            <a:lvl6pPr marL="2229005" indent="0">
              <a:buNone/>
              <a:defRPr sz="1539" b="1"/>
            </a:lvl6pPr>
            <a:lvl7pPr marL="2674808" indent="0">
              <a:buNone/>
              <a:defRPr sz="1539" b="1"/>
            </a:lvl7pPr>
            <a:lvl8pPr marL="3120609" indent="0">
              <a:buNone/>
              <a:defRPr sz="1539" b="1"/>
            </a:lvl8pPr>
            <a:lvl9pPr marL="3566409" indent="0">
              <a:buNone/>
              <a:defRPr sz="15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6" y="2174876"/>
            <a:ext cx="3674753" cy="4261248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606871"/>
            <a:ext cx="3587825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801" indent="0">
              <a:buNone/>
              <a:defRPr sz="1967" b="1"/>
            </a:lvl2pPr>
            <a:lvl3pPr marL="891603" indent="0">
              <a:buNone/>
              <a:defRPr sz="1796" b="1"/>
            </a:lvl3pPr>
            <a:lvl4pPr marL="1337404" indent="0">
              <a:buNone/>
              <a:defRPr sz="1539" b="1"/>
            </a:lvl4pPr>
            <a:lvl5pPr marL="1783205" indent="0">
              <a:buNone/>
              <a:defRPr sz="1539" b="1"/>
            </a:lvl5pPr>
            <a:lvl6pPr marL="2229005" indent="0">
              <a:buNone/>
              <a:defRPr sz="1539" b="1"/>
            </a:lvl6pPr>
            <a:lvl7pPr marL="2674808" indent="0">
              <a:buNone/>
              <a:defRPr sz="1539" b="1"/>
            </a:lvl7pPr>
            <a:lvl8pPr marL="3120609" indent="0">
              <a:buNone/>
              <a:defRPr sz="1539" b="1"/>
            </a:lvl8pPr>
            <a:lvl9pPr marL="3566409" indent="0">
              <a:buNone/>
              <a:defRPr sz="15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2188098"/>
            <a:ext cx="3587825" cy="4248026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27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1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5872591"/>
            <a:ext cx="567428" cy="65310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defRPr sz="2309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95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164"/>
            </a:lvl1pPr>
            <a:lvl2pPr>
              <a:defRPr sz="2736"/>
            </a:lvl2pPr>
            <a:lvl3pPr>
              <a:defRPr sz="2309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368"/>
            </a:lvl1pPr>
            <a:lvl2pPr marL="445801" indent="0">
              <a:buNone/>
              <a:defRPr sz="1197"/>
            </a:lvl2pPr>
            <a:lvl3pPr marL="891603" indent="0">
              <a:buNone/>
              <a:defRPr sz="941"/>
            </a:lvl3pPr>
            <a:lvl4pPr marL="1337404" indent="0">
              <a:buNone/>
              <a:defRPr sz="855"/>
            </a:lvl4pPr>
            <a:lvl5pPr marL="1783205" indent="0">
              <a:buNone/>
              <a:defRPr sz="855"/>
            </a:lvl5pPr>
            <a:lvl6pPr marL="2229005" indent="0">
              <a:buNone/>
              <a:defRPr sz="855"/>
            </a:lvl6pPr>
            <a:lvl7pPr marL="2674808" indent="0">
              <a:buNone/>
              <a:defRPr sz="855"/>
            </a:lvl7pPr>
            <a:lvl8pPr marL="3120609" indent="0">
              <a:buNone/>
              <a:defRPr sz="855"/>
            </a:lvl8pPr>
            <a:lvl9pPr marL="3566409" indent="0">
              <a:buNone/>
              <a:defRPr sz="85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58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5" y="490023"/>
            <a:ext cx="7343873" cy="1110281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5" y="1600200"/>
            <a:ext cx="7343873" cy="4835924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3"/>
            <a:ext cx="2895600" cy="365125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3" y="6041425"/>
            <a:ext cx="619711" cy="631834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lnSpc>
                <a:spcPts val="2052"/>
              </a:lnSpc>
              <a:defRPr sz="2309">
                <a:solidFill>
                  <a:schemeClr val="bg1"/>
                </a:solidFill>
              </a:defRPr>
            </a:lvl1pPr>
          </a:lstStyle>
          <a:p>
            <a:pPr defTabSz="891603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9160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82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hf hdr="0" ftr="0" dt="0"/>
  <p:txStyles>
    <p:titleStyle>
      <a:lvl1pPr algn="l" defTabSz="891603" rtl="0" eaLnBrk="1" latinLnBrk="0" hangingPunct="1">
        <a:lnSpc>
          <a:spcPts val="4445"/>
        </a:lnSpc>
        <a:spcBef>
          <a:spcPct val="0"/>
        </a:spcBef>
        <a:buNone/>
        <a:defRPr sz="3591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0752" indent="0" algn="l" defTabSz="891603" rtl="0" eaLnBrk="1" latinLnBrk="0" hangingPunct="1">
        <a:spcBef>
          <a:spcPct val="20000"/>
        </a:spcBef>
        <a:buFont typeface="+mj-lt"/>
        <a:buNone/>
        <a:defRPr sz="3164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0752" indent="0" algn="l" defTabSz="891603" rtl="0" eaLnBrk="1" latinLnBrk="0" hangingPunct="1">
        <a:spcBef>
          <a:spcPct val="20000"/>
        </a:spcBef>
        <a:buFont typeface="Arial" pitchFamily="34" charset="0"/>
        <a:buNone/>
        <a:defRPr sz="2052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09290" indent="-222547" algn="l" defTabSz="891603" rtl="0" eaLnBrk="1" latinLnBrk="0" hangingPunct="1">
        <a:spcBef>
          <a:spcPct val="20000"/>
        </a:spcBef>
        <a:buFont typeface="Arial" pitchFamily="34" charset="0"/>
        <a:buChar char="•"/>
        <a:defRPr sz="2052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08037" algn="just" defTabSz="891603" rtl="0" eaLnBrk="1" latinLnBrk="0" hangingPunct="1">
        <a:lnSpc>
          <a:spcPts val="1539"/>
        </a:lnSpc>
        <a:spcBef>
          <a:spcPts val="342"/>
        </a:spcBef>
        <a:buFont typeface="Arial" pitchFamily="34" charset="0"/>
        <a:buNone/>
        <a:tabLst/>
        <a:defRPr sz="1368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26720" indent="0" algn="l" defTabSz="891603" rtl="0" eaLnBrk="1" latinLnBrk="0" hangingPunct="1">
        <a:lnSpc>
          <a:spcPts val="1539"/>
        </a:lnSpc>
        <a:spcBef>
          <a:spcPts val="342"/>
        </a:spcBef>
        <a:buFont typeface="Arial" pitchFamily="34" charset="0"/>
        <a:buNone/>
        <a:defRPr sz="1197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451907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7707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43509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89311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801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1603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7404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3205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9005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4808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20609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6409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F3740BC09CC6B3CC93947E2305AE4D7AC177FA3EF56873408DE450B8008D54C66AACCA1D4DA7427ACEF34EA8C65352DC0640BCC1DD893931N3QDO" TargetMode="External"/><Relationship Id="rId13" Type="http://schemas.openxmlformats.org/officeDocument/2006/relationships/hyperlink" Target="consultantplus://offline/ref=F3740BC09CC6B3CC93947E2305AE4D7AC177FA3EF56873408DE450B8008D54C66AACCA1D4DA4427AC1F34EA8C65352DC0640BCC1DD893931N3QDO" TargetMode="External"/><Relationship Id="rId18" Type="http://schemas.openxmlformats.org/officeDocument/2006/relationships/hyperlink" Target="consultantplus://offline/ref=F3740BC09CC6B3CC93947E2305AE4D7AC177FA3EF56873408DE450B8008D54C66AACCA1D4DA64E7BCCF34EA8C65352DC0640BCC1DD893931N3QDO" TargetMode="External"/><Relationship Id="rId26" Type="http://schemas.openxmlformats.org/officeDocument/2006/relationships/hyperlink" Target="consultantplus://offline/ref=F3740BC09CC6B3CC93947E2305AE4D7AC177FA3EF56873408DE450B8008D54C66AACCA1D4DA74F71CEF34EA8C65352DC0640BCC1DD893931N3QDO" TargetMode="External"/><Relationship Id="rId3" Type="http://schemas.openxmlformats.org/officeDocument/2006/relationships/hyperlink" Target="consultantplus://offline/ref=F3740BC09CC6B3CC93947E2305AE4D7AC177FA3EF56873408DE450B8008D54C66AACCA1D4DA64370C8F34EA8C65352DC0640BCC1DD893931N3QDO" TargetMode="External"/><Relationship Id="rId21" Type="http://schemas.openxmlformats.org/officeDocument/2006/relationships/hyperlink" Target="consultantplus://offline/ref=F3740BC09CC6B3CC93947E2305AE4D7AC177FA3EF56873408DE450B8008D54C66AACCA1D4DA44D72CDF34EA8C65352DC0640BCC1DD893931N3QDO" TargetMode="External"/><Relationship Id="rId34" Type="http://schemas.openxmlformats.org/officeDocument/2006/relationships/hyperlink" Target="consultantplus://offline/ref=F3740BC09CC6B3CC93947E2305AE4D7AC177FA3EF56873408DE450B8008D54C66AACCA1D4DA54D74C9F34EA8C65352DC0640BCC1DD893931N3QDO" TargetMode="External"/><Relationship Id="rId7" Type="http://schemas.openxmlformats.org/officeDocument/2006/relationships/hyperlink" Target="consultantplus://offline/ref=F3740BC09CC6B3CC93947E2305AE4D7AC177FA3EF56873408DE450B8008D54C66AACCA1D4DA74C70CFF34EA8C65352DC0640BCC1DD893931N3QDO" TargetMode="External"/><Relationship Id="rId12" Type="http://schemas.openxmlformats.org/officeDocument/2006/relationships/hyperlink" Target="consultantplus://offline/ref=F3740BC09CC6B3CC93947E2305AE4D7AC177FA3EF56873408DE450B8008D54C66AACCA1D4DA44373CEF34EA8C65352DC0640BCC1DD893931N3QDO" TargetMode="External"/><Relationship Id="rId17" Type="http://schemas.openxmlformats.org/officeDocument/2006/relationships/hyperlink" Target="consultantplus://offline/ref=F3740BC09CC6B3CC93947E2305AE4D7AC177FA3EF56873408DE450B8008D54C66AACCA1D4DA44D73C9F34EA8C65352DC0640BCC1DD893931N3QDO" TargetMode="External"/><Relationship Id="rId25" Type="http://schemas.openxmlformats.org/officeDocument/2006/relationships/hyperlink" Target="consultantplus://offline/ref=F3740BC09CC6B3CC93947E2305AE4D7AC177FA3EF56873408DE450B8008D54C66AACCA1D4DA74F71CCF34EA8C65352DC0640BCC1DD893931N3QDO" TargetMode="External"/><Relationship Id="rId33" Type="http://schemas.openxmlformats.org/officeDocument/2006/relationships/hyperlink" Target="consultantplus://offline/ref=F3740BC09CC6B3CC93947E2305AE4D7AC177FA3EF56873408DE450B8008D54C66AACCA1D4DA74B7BCEF34EA8C65352DC0640BCC1DD893931N3QDO" TargetMode="External"/><Relationship Id="rId2" Type="http://schemas.openxmlformats.org/officeDocument/2006/relationships/hyperlink" Target="consultantplus://offline/ref=F3740BC09CC6B3CC93947E2305AE4D7AC177FA3EF56873408DE450B8008D54C66AACCA1D4DA64E7BC0F34EA8C65352DC0640BCC1DD893931N3QDO" TargetMode="External"/><Relationship Id="rId16" Type="http://schemas.openxmlformats.org/officeDocument/2006/relationships/hyperlink" Target="consultantplus://offline/ref=F3740BC09CC6B3CC93947E2305AE4D7AC177FA3EF56873408DE450B8008D54C66AACCA1D4DA7427AC0F34EA8C65352DC0640BCC1DD893931N3QDO" TargetMode="External"/><Relationship Id="rId20" Type="http://schemas.openxmlformats.org/officeDocument/2006/relationships/hyperlink" Target="consultantplus://offline/ref=F3740BC09CC6B3CC93947E2305AE4D7AC177FA3EF56873408DE450B8008D54C66AACCA1D4DA7427ACAF34EA8C65352DC0640BCC1DD893931N3QDO" TargetMode="External"/><Relationship Id="rId29" Type="http://schemas.openxmlformats.org/officeDocument/2006/relationships/hyperlink" Target="consultantplus://offline/ref=F3740BC09CC6B3CC93947E2305AE4D7AC177FA3EF56873408DE450B8008D54C66AACCA1D4DA44B7BC0F34EA8C65352DC0640BCC1DD893931N3QDO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consultantplus://offline/ref=F3740BC09CC6B3CC93947E2305AE4D7AC177FA3EF56873408DE450B8008D54C66AACCA1D4DA74E77C1F34EA8C65352DC0640BCC1DD893931N3QDO" TargetMode="External"/><Relationship Id="rId11" Type="http://schemas.openxmlformats.org/officeDocument/2006/relationships/hyperlink" Target="consultantplus://offline/ref=F3740BC09CC6B3CC93947E2305AE4D7AC177FA3EF56873408DE450B8008D54C66AACCA1D4DA44D72C1F34EA8C65352DC0640BCC1DD893931N3QDO" TargetMode="External"/><Relationship Id="rId24" Type="http://schemas.openxmlformats.org/officeDocument/2006/relationships/hyperlink" Target="consultantplus://offline/ref=F3740BC09CC6B3CC93947E2305AE4D7AC177FA3EF56873408DE450B8008D54C66AACCA1D4DA44B74CEF34EA8C65352DC0640BCC1DD893931N3QDO" TargetMode="External"/><Relationship Id="rId32" Type="http://schemas.openxmlformats.org/officeDocument/2006/relationships/hyperlink" Target="consultantplus://offline/ref=F3740BC09CC6B3CC93947E2305AE4D7AC177FA3EF56873408DE450B8008D54C66AACCA1D4DA74B7BCCF34EA8C65352DC0640BCC1DD893931N3QDO" TargetMode="External"/><Relationship Id="rId5" Type="http://schemas.openxmlformats.org/officeDocument/2006/relationships/hyperlink" Target="consultantplus://offline/ref=F3740BC09CC6B3CC93947E2305AE4D7AC177FA3EF56873408DE450B8008D54C66AACCA1D4DA74871C9F34EA8C65352DC0640BCC1DD893931N3QDO" TargetMode="External"/><Relationship Id="rId15" Type="http://schemas.openxmlformats.org/officeDocument/2006/relationships/hyperlink" Target="consultantplus://offline/ref=F3740BC09CC6B3CC93947E2305AE4D7AC177FA3EF56873408DE450B8008D54C66AACCA1D4DA74871CBF34EA8C65352DC0640BCC1DD893931N3QDO" TargetMode="External"/><Relationship Id="rId23" Type="http://schemas.openxmlformats.org/officeDocument/2006/relationships/hyperlink" Target="consultantplus://offline/ref=F3740BC09CC6B3CC93947E2305AE4D7AC177FA3EF56873408DE450B8008D54C66AACCA1D4DA64272CDF34EA8C65352DC0640BCC1DD893931N3QDO" TargetMode="External"/><Relationship Id="rId28" Type="http://schemas.openxmlformats.org/officeDocument/2006/relationships/hyperlink" Target="consultantplus://offline/ref=F3740BC09CC6B3CC93947E2305AE4D7AC177FA3EF56873408DE450B8008D54C66AACCA1D4DA74F71C0F34EA8C65352DC0640BCC1DD893931N3QDO" TargetMode="External"/><Relationship Id="rId10" Type="http://schemas.openxmlformats.org/officeDocument/2006/relationships/hyperlink" Target="consultantplus://offline/ref=F3740BC09CC6B3CC93947E2305AE4D7AC177FA3EF56873408DE450B8008D54C66AACCA1D4DA44877CDF34EA8C65352DC0640BCC1DD893931N3QDO" TargetMode="External"/><Relationship Id="rId19" Type="http://schemas.openxmlformats.org/officeDocument/2006/relationships/hyperlink" Target="consultantplus://offline/ref=F3740BC09CC6B3CC93947E2305AE4D7AC177FA3EF56873408DE450B8008D54C66AACCA1D4DA74870CFF34EA8C65352DC0640BCC1DD893931N3QDO" TargetMode="External"/><Relationship Id="rId31" Type="http://schemas.openxmlformats.org/officeDocument/2006/relationships/hyperlink" Target="consultantplus://offline/ref=F3740BC09CC6B3CC93947E2305AE4D7AC177FA3EF56873408DE450B8008D54C66AACCA1D4DA64273CAF34EA8C65352DC0640BCC1DD893931N3QDO" TargetMode="External"/><Relationship Id="rId4" Type="http://schemas.openxmlformats.org/officeDocument/2006/relationships/hyperlink" Target="consultantplus://offline/ref=F3740BC09CC6B3CC93947E2305AE4D7AC177FA3EF56873408DE450B8008D54C66AACCA1D4DA74B70CFF34EA8C65352DC0640BCC1DD893931N3QDO" TargetMode="External"/><Relationship Id="rId9" Type="http://schemas.openxmlformats.org/officeDocument/2006/relationships/hyperlink" Target="consultantplus://offline/ref=F3740BC09CC6B3CC93947E2305AE4D7AC177FA3EF56873408DE450B8008D54C66AACCA1D4DA44972CBF34EA8C65352DC0640BCC1DD893931N3QDO" TargetMode="External"/><Relationship Id="rId14" Type="http://schemas.openxmlformats.org/officeDocument/2006/relationships/hyperlink" Target="consultantplus://offline/ref=F3740BC09CC6B3CC93947E2305AE4D7AC177FA3EF56873408DE450B8008D54C66AACCA1D4DA64D72C8F34EA8C65352DC0640BCC1DD893931N3QDO" TargetMode="External"/><Relationship Id="rId22" Type="http://schemas.openxmlformats.org/officeDocument/2006/relationships/hyperlink" Target="consultantplus://offline/ref=F3740BC09CC6B3CC93947E2305AE4D7AC177FA3EF56873408DE450B8008D54C66AACCA1D4DA74376CEF34EA8C65352DC0640BCC1DD893931N3QDO" TargetMode="External"/><Relationship Id="rId27" Type="http://schemas.openxmlformats.org/officeDocument/2006/relationships/hyperlink" Target="consultantplus://offline/ref=F3740BC09CC6B3CC93947E2305AE4D7AC177FA3EF56873408DE450B8008D54C66AACCA1D4DA64272CFF34EA8C65352DC0640BCC1DD893931N3QDO" TargetMode="External"/><Relationship Id="rId30" Type="http://schemas.openxmlformats.org/officeDocument/2006/relationships/hyperlink" Target="consultantplus://offline/ref=F3740BC09CC6B3CC93947E2305AE4D7AC177FA3EF56873408DE450B8008D54C66AACCA1D4DA44C71C9F34EA8C65352DC0640BCC1DD893931N3QDO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hyperlink" Target="http://www.nalog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sozd.duma.gov.ru/bill/875583-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321342" cy="201628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rgbClr val="FF0000"/>
                </a:solidFill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cs typeface="Arial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cs typeface="Arial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cs typeface="Arial" pitchFamily="34" charset="0"/>
              </a:rPr>
              <a:t>Особенности перехода с </a:t>
            </a:r>
            <a:r>
              <a:rPr lang="ru-RU" sz="3200" dirty="0" err="1" smtClean="0">
                <a:solidFill>
                  <a:srgbClr val="FF0000"/>
                </a:solidFill>
                <a:cs typeface="Arial" pitchFamily="34" charset="0"/>
              </a:rPr>
              <a:t>ЕНВД</a:t>
            </a:r>
            <a:r>
              <a:rPr lang="ru-RU" sz="3200" dirty="0" smtClean="0">
                <a:solidFill>
                  <a:srgbClr val="FF0000"/>
                </a:solidFill>
                <a:cs typeface="Arial" pitchFamily="34" charset="0"/>
              </a:rPr>
              <a:t> с 2021 года.</a:t>
            </a:r>
            <a:br>
              <a:rPr lang="ru-RU" sz="3200" dirty="0" smtClean="0">
                <a:solidFill>
                  <a:srgbClr val="FF0000"/>
                </a:solidFill>
                <a:cs typeface="Arial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cs typeface="Arial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cs typeface="Arial" pitchFamily="34" charset="0"/>
              </a:rPr>
              <a:t>Выбор иных режимов налогообложения.</a:t>
            </a:r>
            <a:br>
              <a:rPr lang="ru-RU" sz="3200" dirty="0" smtClean="0">
                <a:solidFill>
                  <a:srgbClr val="FF0000"/>
                </a:solidFill>
                <a:cs typeface="Arial" pitchFamily="34" charset="0"/>
              </a:rPr>
            </a:br>
            <a:r>
              <a:rPr lang="ru-RU" sz="3200" dirty="0">
                <a:solidFill>
                  <a:srgbClr val="FF0000"/>
                </a:solidFill>
                <a:cs typeface="Arial" pitchFamily="34" charset="0"/>
              </a:rPr>
              <a:t/>
            </a:r>
            <a:br>
              <a:rPr lang="ru-RU" sz="3200" dirty="0">
                <a:solidFill>
                  <a:srgbClr val="FF0000"/>
                </a:solidFill>
                <a:cs typeface="Arial" pitchFamily="34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Изображение 10" descr="FNS_vizitka_for_rukovodst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60" y="195485"/>
            <a:ext cx="1719634" cy="178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0336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37" y="1340769"/>
            <a:ext cx="7320689" cy="5095358"/>
          </a:xfrm>
        </p:spPr>
        <p:txBody>
          <a:bodyPr>
            <a:normAutofit/>
          </a:bodyPr>
          <a:lstStyle/>
          <a:p>
            <a:r>
              <a:rPr lang="ru-RU" sz="1800" b="0" dirty="0" smtClean="0">
                <a:solidFill>
                  <a:srgbClr val="FF0000"/>
                </a:solidFill>
                <a:latin typeface="ArialMT"/>
              </a:rPr>
              <a:t>ОСНОВНЫЕ ОГРАНИЧЕНИЯ</a:t>
            </a:r>
            <a:r>
              <a:rPr lang="ru-RU" sz="1800" b="0" dirty="0">
                <a:solidFill>
                  <a:srgbClr val="FF0000"/>
                </a:solidFill>
                <a:latin typeface="ArialMT"/>
              </a:rPr>
              <a:t>:</a:t>
            </a:r>
          </a:p>
          <a:p>
            <a:pPr marL="596502" indent="-285750">
              <a:buFontTx/>
              <a:buChar char="-"/>
            </a:pPr>
            <a:r>
              <a:rPr lang="ru-RU" sz="1800" b="0" dirty="0" smtClean="0">
                <a:latin typeface="ArialMT"/>
              </a:rPr>
              <a:t>нельзя </a:t>
            </a:r>
            <a:r>
              <a:rPr lang="ru-RU" sz="1800" b="0" dirty="0">
                <a:latin typeface="ArialMT"/>
              </a:rPr>
              <a:t>привлекать </a:t>
            </a:r>
            <a:r>
              <a:rPr lang="ru-RU" sz="1800" b="0" dirty="0" smtClean="0">
                <a:latin typeface="ArialMT"/>
              </a:rPr>
              <a:t>работников;</a:t>
            </a:r>
          </a:p>
          <a:p>
            <a:pPr marL="596502" indent="-285750">
              <a:buFontTx/>
              <a:buChar char="-"/>
            </a:pPr>
            <a:r>
              <a:rPr lang="ru-RU" sz="1800" b="0" dirty="0" smtClean="0">
                <a:latin typeface="ArialMT"/>
              </a:rPr>
              <a:t>доход </a:t>
            </a:r>
            <a:r>
              <a:rPr lang="ru-RU" sz="1800" b="0" dirty="0">
                <a:latin typeface="ArialMT"/>
              </a:rPr>
              <a:t>не превышает 2,4 млн руб. в </a:t>
            </a:r>
            <a:r>
              <a:rPr lang="ru-RU" sz="1800" b="0" dirty="0" smtClean="0">
                <a:latin typeface="ArialMT"/>
              </a:rPr>
              <a:t>год;</a:t>
            </a:r>
          </a:p>
          <a:p>
            <a:pPr marL="596502" indent="-285750">
              <a:buFontTx/>
              <a:buChar char="-"/>
            </a:pPr>
            <a:r>
              <a:rPr lang="ru-RU" sz="1800" b="0" dirty="0" smtClean="0">
                <a:latin typeface="ArialMT"/>
              </a:rPr>
              <a:t>нельзя </a:t>
            </a:r>
            <a:r>
              <a:rPr lang="ru-RU" sz="1800" b="0" dirty="0">
                <a:latin typeface="ArialMT"/>
              </a:rPr>
              <a:t>совмещать с иными налоговыми </a:t>
            </a:r>
            <a:r>
              <a:rPr lang="ru-RU" sz="1800" b="0" dirty="0" smtClean="0">
                <a:latin typeface="ArialMT"/>
              </a:rPr>
              <a:t>режимами;</a:t>
            </a:r>
            <a:endParaRPr lang="ru-RU" sz="1800" b="0" dirty="0">
              <a:latin typeface="ArialMT"/>
            </a:endParaRPr>
          </a:p>
          <a:p>
            <a:pPr marL="596502" indent="-285750">
              <a:buFontTx/>
              <a:buChar char="-"/>
            </a:pPr>
            <a:r>
              <a:rPr lang="ru-RU" sz="1800" b="0" dirty="0" smtClean="0">
                <a:latin typeface="ArialMT"/>
              </a:rPr>
              <a:t>не </a:t>
            </a:r>
            <a:r>
              <a:rPr lang="ru-RU" sz="1800" b="0" dirty="0">
                <a:latin typeface="ArialMT"/>
              </a:rPr>
              <a:t>применяется при перепродаже товаров, имущественных прав (</a:t>
            </a:r>
            <a:r>
              <a:rPr lang="ru-RU" sz="1800" b="0" dirty="0" smtClean="0">
                <a:latin typeface="ArialMT"/>
              </a:rPr>
              <a:t>кроме имущества </a:t>
            </a:r>
            <a:r>
              <a:rPr lang="ru-RU" sz="1800" b="0" dirty="0">
                <a:latin typeface="ArialMT"/>
              </a:rPr>
              <a:t>для личных, домашних и (или) иных подобных нужд</a:t>
            </a:r>
            <a:r>
              <a:rPr lang="ru-RU" sz="1800" b="0" dirty="0" smtClean="0">
                <a:latin typeface="ArialMT"/>
              </a:rPr>
              <a:t>);</a:t>
            </a:r>
          </a:p>
          <a:p>
            <a:pPr marL="653652" indent="-342900">
              <a:buFontTx/>
              <a:buChar char="-"/>
            </a:pPr>
            <a:r>
              <a:rPr lang="ru-RU" sz="1800" b="0" dirty="0" smtClean="0">
                <a:latin typeface="ArialMT"/>
              </a:rPr>
              <a:t>не </a:t>
            </a:r>
            <a:r>
              <a:rPr lang="ru-RU" sz="1800" b="0" dirty="0">
                <a:latin typeface="ArialMT"/>
              </a:rPr>
              <a:t>применяется при реализации подакцизных товаров и товаров, </a:t>
            </a:r>
            <a:r>
              <a:rPr lang="ru-RU" sz="1800" b="0" dirty="0" smtClean="0">
                <a:latin typeface="ArialMT"/>
              </a:rPr>
              <a:t>подлежащих обязательной </a:t>
            </a:r>
            <a:r>
              <a:rPr lang="ru-RU" sz="1800" b="0" dirty="0">
                <a:latin typeface="ArialMT"/>
              </a:rPr>
              <a:t>маркировке </a:t>
            </a:r>
            <a:r>
              <a:rPr lang="ru-RU" sz="1800" b="0" dirty="0" smtClean="0">
                <a:latin typeface="ArialMT"/>
              </a:rPr>
              <a:t>средствами идентификации.</a:t>
            </a:r>
          </a:p>
          <a:p>
            <a:endParaRPr lang="ru-RU" sz="1800" b="0" dirty="0">
              <a:latin typeface="ArialMT"/>
            </a:endParaRPr>
          </a:p>
          <a:p>
            <a:r>
              <a:rPr lang="ru-RU" sz="1800" b="0" dirty="0" smtClean="0">
                <a:solidFill>
                  <a:srgbClr val="FF0000"/>
                </a:solidFill>
                <a:latin typeface="ArialMT"/>
              </a:rPr>
              <a:t>НАЛОГОВЫЕ СТАВКИ</a:t>
            </a:r>
            <a:r>
              <a:rPr lang="ru-RU" sz="1800" b="0" dirty="0">
                <a:solidFill>
                  <a:srgbClr val="FF0000"/>
                </a:solidFill>
                <a:latin typeface="ArialMT"/>
              </a:rPr>
              <a:t>:</a:t>
            </a:r>
          </a:p>
          <a:p>
            <a:pPr marL="653652" indent="-342900">
              <a:buFontTx/>
              <a:buChar char="-"/>
            </a:pPr>
            <a:r>
              <a:rPr lang="ru-RU" sz="1800" b="0" dirty="0" smtClean="0">
                <a:latin typeface="ArialMT"/>
              </a:rPr>
              <a:t>4</a:t>
            </a:r>
            <a:r>
              <a:rPr lang="ru-RU" sz="1800" b="0" dirty="0">
                <a:latin typeface="ArialMT"/>
              </a:rPr>
              <a:t>% при реализации товаров (работ, услуг) физическим </a:t>
            </a:r>
            <a:r>
              <a:rPr lang="ru-RU" sz="1800" b="0" dirty="0" smtClean="0">
                <a:latin typeface="ArialMT"/>
              </a:rPr>
              <a:t>лицам;</a:t>
            </a:r>
            <a:endParaRPr lang="ru-RU" sz="1800" b="0" dirty="0">
              <a:latin typeface="ArialMT"/>
            </a:endParaRPr>
          </a:p>
          <a:p>
            <a:pPr marL="653652" indent="-342900">
              <a:buFontTx/>
              <a:buChar char="-"/>
            </a:pPr>
            <a:r>
              <a:rPr lang="ru-RU" sz="1800" b="0" dirty="0" smtClean="0">
                <a:latin typeface="ArialMT"/>
              </a:rPr>
              <a:t>̖6% </a:t>
            </a:r>
            <a:r>
              <a:rPr lang="ru-RU" sz="1800" b="0" dirty="0">
                <a:latin typeface="ArialMT"/>
              </a:rPr>
              <a:t>при реализации товаров (работ, услуг) ИП и </a:t>
            </a:r>
            <a:r>
              <a:rPr lang="ru-RU" sz="1800" b="0" dirty="0" smtClean="0">
                <a:latin typeface="ArialMT"/>
              </a:rPr>
              <a:t>ЮЛ.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1926" y="501071"/>
            <a:ext cx="7337901" cy="695681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НАЛОГ НА ПРОФЕССИОНАЛЬНЫЙ ДОХОД,</a:t>
            </a:r>
            <a:br>
              <a:rPr lang="ru-RU" sz="2400" dirty="0"/>
            </a:br>
            <a:r>
              <a:rPr lang="ru-RU" sz="2400" dirty="0"/>
              <a:t>НАЛОГ ДЛЯ «САМОЗАНЯТЫХ»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736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37" y="1340769"/>
            <a:ext cx="7565787" cy="5095358"/>
          </a:xfrm>
        </p:spPr>
        <p:txBody>
          <a:bodyPr>
            <a:normAutofit/>
          </a:bodyPr>
          <a:lstStyle/>
          <a:p>
            <a:r>
              <a:rPr lang="ru-RU" sz="1800" b="0" dirty="0" smtClean="0">
                <a:solidFill>
                  <a:srgbClr val="FF0000"/>
                </a:solidFill>
              </a:rPr>
              <a:t>ПРИМЕНЕНИЕ РЕЖИМА ОСВОБОЖДАЕТ ОТ  УПЛАТЫ:</a:t>
            </a:r>
            <a:endParaRPr lang="ru-RU" sz="1800" b="0" dirty="0">
              <a:solidFill>
                <a:srgbClr val="FF0000"/>
              </a:solidFill>
            </a:endParaRPr>
          </a:p>
          <a:p>
            <a:r>
              <a:rPr lang="ru-RU" sz="1800" b="0" dirty="0" smtClean="0"/>
              <a:t>- </a:t>
            </a:r>
            <a:r>
              <a:rPr lang="ru-RU" sz="1800" b="0" dirty="0">
                <a:solidFill>
                  <a:srgbClr val="4476B2"/>
                </a:solidFill>
              </a:rPr>
              <a:t>НДФЛ в отношении доходов, являющихся объектом обложения налогом </a:t>
            </a:r>
            <a:r>
              <a:rPr lang="ru-RU" sz="1800" b="0" dirty="0" smtClean="0">
                <a:solidFill>
                  <a:srgbClr val="4476B2"/>
                </a:solidFill>
              </a:rPr>
              <a:t>на профессиональный доход;</a:t>
            </a:r>
            <a:endParaRPr lang="ru-RU" sz="1800" b="0" dirty="0">
              <a:solidFill>
                <a:srgbClr val="4476B2"/>
              </a:solidFill>
            </a:endParaRPr>
          </a:p>
          <a:p>
            <a:r>
              <a:rPr lang="ru-RU" sz="1800" b="0" dirty="0" smtClean="0">
                <a:solidFill>
                  <a:srgbClr val="4476B2"/>
                </a:solidFill>
              </a:rPr>
              <a:t>- </a:t>
            </a:r>
            <a:r>
              <a:rPr lang="ru-RU" sz="1800" b="0" dirty="0">
                <a:solidFill>
                  <a:srgbClr val="4476B2"/>
                </a:solidFill>
              </a:rPr>
              <a:t>НДС (кроме НДС при импорте товаров и НДС в качестве налогового агента</a:t>
            </a:r>
            <a:r>
              <a:rPr lang="ru-RU" sz="1800" b="0" dirty="0" smtClean="0">
                <a:solidFill>
                  <a:srgbClr val="4476B2"/>
                </a:solidFill>
              </a:rPr>
              <a:t>);</a:t>
            </a:r>
          </a:p>
          <a:p>
            <a:r>
              <a:rPr lang="ru-RU" sz="1800" b="0" dirty="0" smtClean="0">
                <a:solidFill>
                  <a:srgbClr val="4476B2"/>
                </a:solidFill>
              </a:rPr>
              <a:t>- Страховых взносов (их можно уплачивать в добровольном порядке).</a:t>
            </a:r>
            <a:endParaRPr lang="ru-RU" sz="1800" dirty="0">
              <a:solidFill>
                <a:srgbClr val="4476B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1926" y="501071"/>
            <a:ext cx="7337901" cy="695681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НАЛОГ НА ПРОФЕССИОНАЛЬНЫЙ ДОХОД,</a:t>
            </a:r>
            <a:br>
              <a:rPr lang="ru-RU" sz="2400" dirty="0"/>
            </a:br>
            <a:r>
              <a:rPr lang="ru-RU" sz="2400" dirty="0"/>
              <a:t>НАЛОГ ДЛЯ «САМОЗАНЯТЫХ»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573016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ОСОБЕННОСТИ ПРИМЕНЕНИЯ РЕЖИМА: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4476B2"/>
                </a:solidFill>
              </a:rPr>
              <a:t>• Регистрация осуществляется через бесплатное мобильное </a:t>
            </a:r>
            <a:r>
              <a:rPr lang="ru-RU" dirty="0" smtClean="0">
                <a:solidFill>
                  <a:srgbClr val="4476B2"/>
                </a:solidFill>
              </a:rPr>
              <a:t>приложение «</a:t>
            </a:r>
            <a:r>
              <a:rPr lang="ru-RU" dirty="0">
                <a:solidFill>
                  <a:srgbClr val="4476B2"/>
                </a:solidFill>
              </a:rPr>
              <a:t>Мой налог» или веб-кабинет «Мой налог». Приложение обеспечивает </a:t>
            </a:r>
            <a:r>
              <a:rPr lang="ru-RU" dirty="0" smtClean="0">
                <a:solidFill>
                  <a:srgbClr val="4476B2"/>
                </a:solidFill>
              </a:rPr>
              <a:t>всё взаимодействие </a:t>
            </a:r>
            <a:r>
              <a:rPr lang="ru-RU" dirty="0">
                <a:solidFill>
                  <a:srgbClr val="4476B2"/>
                </a:solidFill>
              </a:rPr>
              <a:t>между </a:t>
            </a:r>
            <a:r>
              <a:rPr lang="ru-RU" dirty="0" err="1">
                <a:solidFill>
                  <a:srgbClr val="4476B2"/>
                </a:solidFill>
              </a:rPr>
              <a:t>самозанятыми</a:t>
            </a:r>
            <a:r>
              <a:rPr lang="ru-RU" dirty="0">
                <a:solidFill>
                  <a:srgbClr val="4476B2"/>
                </a:solidFill>
              </a:rPr>
              <a:t> и налоговыми органами, не </a:t>
            </a:r>
            <a:r>
              <a:rPr lang="ru-RU" dirty="0" smtClean="0">
                <a:solidFill>
                  <a:srgbClr val="4476B2"/>
                </a:solidFill>
              </a:rPr>
              <a:t>требуя личного </a:t>
            </a:r>
            <a:r>
              <a:rPr lang="ru-RU" dirty="0">
                <a:solidFill>
                  <a:srgbClr val="4476B2"/>
                </a:solidFill>
              </a:rPr>
              <a:t>визита в инспекцию. Оно заменяет кассу и отчетность.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815116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37" y="1340768"/>
            <a:ext cx="7565787" cy="5184575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>
                <a:solidFill>
                  <a:srgbClr val="4476B2"/>
                </a:solidFill>
              </a:rPr>
              <a:t>ПСН </a:t>
            </a:r>
            <a:r>
              <a:rPr lang="ru-RU" sz="1800">
                <a:solidFill>
                  <a:srgbClr val="4476B2"/>
                </a:solidFill>
              </a:rPr>
              <a:t>максимально </a:t>
            </a:r>
            <a:r>
              <a:rPr lang="ru-RU" sz="1800" smtClean="0">
                <a:solidFill>
                  <a:srgbClr val="4476B2"/>
                </a:solidFill>
              </a:rPr>
              <a:t>похожа </a:t>
            </a:r>
            <a:r>
              <a:rPr lang="ru-RU" sz="1800" dirty="0">
                <a:solidFill>
                  <a:srgbClr val="4476B2"/>
                </a:solidFill>
              </a:rPr>
              <a:t>на ЕНВД </a:t>
            </a:r>
            <a:r>
              <a:rPr lang="ru-RU" sz="1800" dirty="0" smtClean="0">
                <a:solidFill>
                  <a:srgbClr val="4476B2"/>
                </a:solidFill>
              </a:rPr>
              <a:t>– предусматривает освобождение предпринимателя </a:t>
            </a:r>
            <a:r>
              <a:rPr lang="ru-RU" sz="1800" dirty="0">
                <a:solidFill>
                  <a:srgbClr val="4476B2"/>
                </a:solidFill>
              </a:rPr>
              <a:t>от ряда налогов, </a:t>
            </a:r>
            <a:r>
              <a:rPr lang="ru-RU" sz="1800" dirty="0" smtClean="0">
                <a:solidFill>
                  <a:srgbClr val="4476B2"/>
                </a:solidFill>
              </a:rPr>
              <a:t>является добровольной</a:t>
            </a:r>
            <a:r>
              <a:rPr lang="ru-RU" sz="1800" dirty="0">
                <a:solidFill>
                  <a:srgbClr val="4476B2"/>
                </a:solidFill>
              </a:rPr>
              <a:t>, может совмещаться с УСН</a:t>
            </a:r>
            <a:r>
              <a:rPr lang="ru-RU" sz="1800" dirty="0" smtClean="0">
                <a:solidFill>
                  <a:srgbClr val="4476B2"/>
                </a:solidFill>
              </a:rPr>
              <a:t>, ЕСХН </a:t>
            </a:r>
            <a:r>
              <a:rPr lang="ru-RU" sz="1800" dirty="0">
                <a:solidFill>
                  <a:srgbClr val="4476B2"/>
                </a:solidFill>
              </a:rPr>
              <a:t>и ОСН, а также применение </a:t>
            </a:r>
            <a:r>
              <a:rPr lang="ru-RU" sz="1800" dirty="0" smtClean="0">
                <a:solidFill>
                  <a:srgbClr val="4476B2"/>
                </a:solidFill>
              </a:rPr>
              <a:t>данного режима </a:t>
            </a:r>
            <a:r>
              <a:rPr lang="ru-RU" sz="1800" dirty="0">
                <a:solidFill>
                  <a:srgbClr val="4476B2"/>
                </a:solidFill>
              </a:rPr>
              <a:t>допускается при схожих с «</a:t>
            </a:r>
            <a:r>
              <a:rPr lang="ru-RU" sz="1800" dirty="0" err="1">
                <a:solidFill>
                  <a:srgbClr val="4476B2"/>
                </a:solidFill>
              </a:rPr>
              <a:t>вмененкой</a:t>
            </a:r>
            <a:r>
              <a:rPr lang="ru-RU" sz="1800" dirty="0">
                <a:solidFill>
                  <a:srgbClr val="4476B2"/>
                </a:solidFill>
              </a:rPr>
              <a:t>» видах </a:t>
            </a:r>
            <a:r>
              <a:rPr lang="ru-RU" sz="1800" dirty="0" smtClean="0">
                <a:solidFill>
                  <a:srgbClr val="4476B2"/>
                </a:solidFill>
              </a:rPr>
              <a:t>деятельности.</a:t>
            </a:r>
          </a:p>
          <a:p>
            <a:endParaRPr lang="ru-RU" sz="1800" dirty="0" smtClean="0">
              <a:solidFill>
                <a:srgbClr val="4476B2"/>
              </a:solidFill>
            </a:endParaRPr>
          </a:p>
          <a:p>
            <a:r>
              <a:rPr lang="ru-RU" sz="1800" dirty="0" smtClean="0">
                <a:solidFill>
                  <a:srgbClr val="FF0000"/>
                </a:solidFill>
              </a:rPr>
              <a:t>Перечень </a:t>
            </a:r>
            <a:r>
              <a:rPr lang="ru-RU" sz="1800" dirty="0">
                <a:solidFill>
                  <a:srgbClr val="FF0000"/>
                </a:solidFill>
              </a:rPr>
              <a:t>видов </a:t>
            </a:r>
            <a:r>
              <a:rPr lang="ru-RU" sz="1800" dirty="0" smtClean="0">
                <a:solidFill>
                  <a:srgbClr val="FF0000"/>
                </a:solidFill>
              </a:rPr>
              <a:t>предпринимательской деятельности</a:t>
            </a:r>
            <a:r>
              <a:rPr lang="ru-RU" sz="1800" dirty="0">
                <a:solidFill>
                  <a:srgbClr val="FF0000"/>
                </a:solidFill>
              </a:rPr>
              <a:t>, подлежащих налогообложению </a:t>
            </a:r>
            <a:r>
              <a:rPr lang="ru-RU" sz="1800" dirty="0" smtClean="0">
                <a:solidFill>
                  <a:srgbClr val="FF0000"/>
                </a:solidFill>
              </a:rPr>
              <a:t>в рамках </a:t>
            </a:r>
            <a:r>
              <a:rPr lang="ru-RU" sz="1800" dirty="0">
                <a:solidFill>
                  <a:srgbClr val="FF0000"/>
                </a:solidFill>
              </a:rPr>
              <a:t>ПСН, </a:t>
            </a:r>
            <a:r>
              <a:rPr lang="ru-RU" sz="1800" dirty="0" smtClean="0">
                <a:solidFill>
                  <a:srgbClr val="FF0000"/>
                </a:solidFill>
              </a:rPr>
              <a:t>определяется законами субъектов Российской Федерации. В настоящий момент Законом Мурманской области от 12.11.2012 № 1537-01-ЗМО определен список из 82 видов деятельности (на 2021 год запланировано расширение указанного списка), наиболее популярные </a:t>
            </a:r>
            <a:r>
              <a:rPr lang="ru-RU" sz="1800" dirty="0">
                <a:solidFill>
                  <a:srgbClr val="FF0000"/>
                </a:solidFill>
              </a:rPr>
              <a:t>из них:</a:t>
            </a:r>
          </a:p>
          <a:p>
            <a:r>
              <a:rPr lang="ru-RU" sz="1800" dirty="0">
                <a:solidFill>
                  <a:srgbClr val="4476B2"/>
                </a:solidFill>
              </a:rPr>
              <a:t>• розничная торговля через </a:t>
            </a:r>
            <a:r>
              <a:rPr lang="ru-RU" sz="1800" dirty="0" smtClean="0">
                <a:solidFill>
                  <a:srgbClr val="4476B2"/>
                </a:solidFill>
              </a:rPr>
              <a:t>объекты стационарной </a:t>
            </a:r>
            <a:r>
              <a:rPr lang="ru-RU" sz="1800" dirty="0">
                <a:solidFill>
                  <a:srgbClr val="4476B2"/>
                </a:solidFill>
              </a:rPr>
              <a:t>торговой сети с площадью</a:t>
            </a:r>
          </a:p>
          <a:p>
            <a:r>
              <a:rPr lang="ru-RU" sz="1800" dirty="0">
                <a:solidFill>
                  <a:srgbClr val="4476B2"/>
                </a:solidFill>
              </a:rPr>
              <a:t>торгового зала не более </a:t>
            </a:r>
            <a:r>
              <a:rPr lang="ru-RU" sz="1800" dirty="0" smtClean="0">
                <a:solidFill>
                  <a:srgbClr val="4476B2"/>
                </a:solidFill>
              </a:rPr>
              <a:t>50 </a:t>
            </a:r>
            <a:r>
              <a:rPr lang="ru-RU" sz="1800" dirty="0">
                <a:solidFill>
                  <a:srgbClr val="4476B2"/>
                </a:solidFill>
              </a:rPr>
              <a:t>кв. м по </a:t>
            </a:r>
            <a:r>
              <a:rPr lang="ru-RU" sz="1800" dirty="0" smtClean="0">
                <a:solidFill>
                  <a:srgbClr val="4476B2"/>
                </a:solidFill>
              </a:rPr>
              <a:t>каждому объекту </a:t>
            </a:r>
            <a:r>
              <a:rPr lang="ru-RU" sz="1800" dirty="0">
                <a:solidFill>
                  <a:srgbClr val="4476B2"/>
                </a:solidFill>
              </a:rPr>
              <a:t>организации торговли;</a:t>
            </a:r>
          </a:p>
          <a:p>
            <a:r>
              <a:rPr lang="ru-RU" sz="1800" dirty="0">
                <a:solidFill>
                  <a:srgbClr val="4476B2"/>
                </a:solidFill>
              </a:rPr>
              <a:t>• услуги общественного питания, </a:t>
            </a:r>
            <a:r>
              <a:rPr lang="ru-RU" sz="1800" dirty="0" smtClean="0">
                <a:solidFill>
                  <a:srgbClr val="4476B2"/>
                </a:solidFill>
              </a:rPr>
              <a:t>оказываемые через </a:t>
            </a:r>
            <a:r>
              <a:rPr lang="ru-RU" sz="1800" dirty="0">
                <a:solidFill>
                  <a:srgbClr val="4476B2"/>
                </a:solidFill>
              </a:rPr>
              <a:t>объекты общественного питания </a:t>
            </a:r>
            <a:r>
              <a:rPr lang="ru-RU" sz="1800" dirty="0" smtClean="0">
                <a:solidFill>
                  <a:srgbClr val="4476B2"/>
                </a:solidFill>
              </a:rPr>
              <a:t>с площадью </a:t>
            </a:r>
            <a:r>
              <a:rPr lang="ru-RU" sz="1800" dirty="0">
                <a:solidFill>
                  <a:srgbClr val="4476B2"/>
                </a:solidFill>
              </a:rPr>
              <a:t>зала обслуживания не более </a:t>
            </a:r>
            <a:r>
              <a:rPr lang="ru-RU" sz="1800" dirty="0" smtClean="0">
                <a:solidFill>
                  <a:srgbClr val="4476B2"/>
                </a:solidFill>
              </a:rPr>
              <a:t>50 кв</a:t>
            </a:r>
            <a:r>
              <a:rPr lang="ru-RU" sz="1800" dirty="0">
                <a:solidFill>
                  <a:srgbClr val="4476B2"/>
                </a:solidFill>
              </a:rPr>
              <a:t>. м;</a:t>
            </a:r>
          </a:p>
          <a:p>
            <a:r>
              <a:rPr lang="ru-RU" sz="1800" dirty="0">
                <a:solidFill>
                  <a:srgbClr val="4476B2"/>
                </a:solidFill>
              </a:rPr>
              <a:t>• услуги общественного питания, </a:t>
            </a:r>
            <a:r>
              <a:rPr lang="ru-RU" sz="1800" dirty="0" smtClean="0">
                <a:solidFill>
                  <a:srgbClr val="4476B2"/>
                </a:solidFill>
              </a:rPr>
              <a:t>оказываемые через </a:t>
            </a:r>
            <a:r>
              <a:rPr lang="ru-RU" sz="1800" dirty="0">
                <a:solidFill>
                  <a:srgbClr val="4476B2"/>
                </a:solidFill>
              </a:rPr>
              <a:t>объекты </a:t>
            </a:r>
            <a:r>
              <a:rPr lang="ru-RU" sz="1800" dirty="0" smtClean="0">
                <a:solidFill>
                  <a:srgbClr val="4476B2"/>
                </a:solidFill>
              </a:rPr>
              <a:t>организации общественного питания</a:t>
            </a:r>
            <a:r>
              <a:rPr lang="ru-RU" sz="1800" dirty="0">
                <a:solidFill>
                  <a:srgbClr val="4476B2"/>
                </a:solidFill>
              </a:rPr>
              <a:t>, не имеющие зала </a:t>
            </a:r>
            <a:r>
              <a:rPr lang="ru-RU" sz="1800" dirty="0" smtClean="0">
                <a:solidFill>
                  <a:srgbClr val="4476B2"/>
                </a:solidFill>
              </a:rPr>
              <a:t>обслуживания посетителей</a:t>
            </a:r>
            <a:r>
              <a:rPr lang="ru-RU" sz="1800" dirty="0">
                <a:solidFill>
                  <a:srgbClr val="4476B2"/>
                </a:solidFill>
              </a:rPr>
              <a:t>;</a:t>
            </a:r>
          </a:p>
          <a:p>
            <a:r>
              <a:rPr lang="ru-RU" sz="1800" dirty="0">
                <a:solidFill>
                  <a:srgbClr val="4476B2"/>
                </a:solidFill>
              </a:rPr>
              <a:t>• оказание автотранспортных услуг </a:t>
            </a:r>
            <a:r>
              <a:rPr lang="ru-RU" sz="1800" dirty="0" smtClean="0">
                <a:solidFill>
                  <a:srgbClr val="4476B2"/>
                </a:solidFill>
              </a:rPr>
              <a:t>по перевозке </a:t>
            </a:r>
            <a:r>
              <a:rPr lang="ru-RU" sz="1800" dirty="0">
                <a:solidFill>
                  <a:srgbClr val="4476B2"/>
                </a:solidFill>
              </a:rPr>
              <a:t>пассажиров автомобильным</a:t>
            </a:r>
          </a:p>
          <a:p>
            <a:r>
              <a:rPr lang="ru-RU" sz="1800" dirty="0">
                <a:solidFill>
                  <a:srgbClr val="4476B2"/>
                </a:solidFill>
              </a:rPr>
              <a:t>транспортом</a:t>
            </a:r>
            <a:r>
              <a:rPr lang="ru-RU" sz="1800" dirty="0" smtClean="0">
                <a:solidFill>
                  <a:srgbClr val="4476B2"/>
                </a:solidFill>
              </a:rPr>
              <a:t>; </a:t>
            </a:r>
            <a:endParaRPr lang="ru-RU" sz="1800" dirty="0">
              <a:solidFill>
                <a:srgbClr val="4476B2"/>
              </a:solidFill>
            </a:endParaRPr>
          </a:p>
          <a:p>
            <a:r>
              <a:rPr lang="ru-RU" sz="1800" dirty="0">
                <a:solidFill>
                  <a:srgbClr val="4476B2"/>
                </a:solidFill>
              </a:rPr>
              <a:t>• сдача в аренду (наем) жилых и </a:t>
            </a:r>
            <a:r>
              <a:rPr lang="ru-RU" sz="1800" dirty="0" smtClean="0">
                <a:solidFill>
                  <a:srgbClr val="4476B2"/>
                </a:solidFill>
              </a:rPr>
              <a:t>нежилых помещений</a:t>
            </a:r>
            <a:r>
              <a:rPr lang="ru-RU" sz="1800" dirty="0">
                <a:solidFill>
                  <a:srgbClr val="4476B2"/>
                </a:solidFill>
              </a:rPr>
              <a:t>, садовых домов, земельных</a:t>
            </a:r>
          </a:p>
          <a:p>
            <a:r>
              <a:rPr lang="ru-RU" sz="1800" dirty="0">
                <a:solidFill>
                  <a:srgbClr val="4476B2"/>
                </a:solidFill>
              </a:rPr>
              <a:t>участков, принадлежащих ИП на </a:t>
            </a:r>
            <a:r>
              <a:rPr lang="ru-RU" sz="1800" dirty="0" smtClean="0">
                <a:solidFill>
                  <a:srgbClr val="4476B2"/>
                </a:solidFill>
              </a:rPr>
              <a:t>праве собственности</a:t>
            </a:r>
            <a:r>
              <a:rPr lang="ru-RU" sz="1800" dirty="0">
                <a:solidFill>
                  <a:srgbClr val="4476B2"/>
                </a:solidFill>
              </a:rPr>
              <a:t>;</a:t>
            </a:r>
          </a:p>
          <a:p>
            <a:r>
              <a:rPr lang="ru-RU" sz="1800" dirty="0">
                <a:solidFill>
                  <a:srgbClr val="4476B2"/>
                </a:solidFill>
              </a:rPr>
              <a:t>• парикмахерские и </a:t>
            </a:r>
            <a:r>
              <a:rPr lang="ru-RU" sz="1800" dirty="0" smtClean="0">
                <a:solidFill>
                  <a:srgbClr val="4476B2"/>
                </a:solidFill>
              </a:rPr>
              <a:t>косметические услуги.</a:t>
            </a:r>
          </a:p>
          <a:p>
            <a:endParaRPr lang="ru-RU" sz="1800" dirty="0">
              <a:solidFill>
                <a:srgbClr val="4476B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1926" y="501071"/>
            <a:ext cx="7337901" cy="695681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ПАТЕНТНАЯ </a:t>
            </a:r>
            <a:r>
              <a:rPr lang="ru-RU" sz="2800" dirty="0" smtClean="0"/>
              <a:t>СИСТЕМА НАЛОГООБЛОЖЕНИЯ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025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37" y="1340768"/>
            <a:ext cx="7565787" cy="518457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ОСНОВНЫЕ ОГРАНИЧЕНИЯ</a:t>
            </a:r>
            <a:r>
              <a:rPr lang="ru-RU" sz="1800" dirty="0">
                <a:solidFill>
                  <a:srgbClr val="FF0000"/>
                </a:solidFill>
              </a:rPr>
              <a:t>:</a:t>
            </a:r>
          </a:p>
          <a:p>
            <a:r>
              <a:rPr lang="ru-RU" sz="1800" dirty="0" smtClean="0">
                <a:solidFill>
                  <a:srgbClr val="4476B2"/>
                </a:solidFill>
              </a:rPr>
              <a:t>- средняя </a:t>
            </a:r>
            <a:r>
              <a:rPr lang="ru-RU" sz="1800" dirty="0">
                <a:solidFill>
                  <a:srgbClr val="4476B2"/>
                </a:solidFill>
              </a:rPr>
              <a:t>численность наемных работников не должна превышать за</a:t>
            </a:r>
          </a:p>
          <a:p>
            <a:r>
              <a:rPr lang="ru-RU" sz="1800" dirty="0">
                <a:solidFill>
                  <a:srgbClr val="4476B2"/>
                </a:solidFill>
              </a:rPr>
              <a:t>налоговый период 15 </a:t>
            </a:r>
            <a:r>
              <a:rPr lang="ru-RU" sz="1800" dirty="0" smtClean="0">
                <a:solidFill>
                  <a:srgbClr val="4476B2"/>
                </a:solidFill>
              </a:rPr>
              <a:t>человек;</a:t>
            </a:r>
          </a:p>
          <a:p>
            <a:r>
              <a:rPr lang="ru-RU" sz="1800" dirty="0" smtClean="0">
                <a:solidFill>
                  <a:srgbClr val="4476B2"/>
                </a:solidFill>
              </a:rPr>
              <a:t>- доход </a:t>
            </a:r>
            <a:r>
              <a:rPr lang="ru-RU" sz="1800" dirty="0">
                <a:solidFill>
                  <a:srgbClr val="4476B2"/>
                </a:solidFill>
              </a:rPr>
              <a:t>не превышает 60 млн. руб. в год.</a:t>
            </a:r>
          </a:p>
          <a:p>
            <a:endParaRPr lang="ru-RU" sz="1800" dirty="0" smtClean="0">
              <a:solidFill>
                <a:srgbClr val="4476B2"/>
              </a:solidFill>
            </a:endParaRPr>
          </a:p>
          <a:p>
            <a:r>
              <a:rPr lang="ru-RU" sz="1800" dirty="0" smtClean="0">
                <a:solidFill>
                  <a:srgbClr val="FF0000"/>
                </a:solidFill>
              </a:rPr>
              <a:t>НА</a:t>
            </a:r>
            <a:r>
              <a:rPr lang="ru-RU" sz="1800" dirty="0">
                <a:solidFill>
                  <a:srgbClr val="FF0000"/>
                </a:solidFill>
              </a:rPr>
              <a:t>ЛОГОВАЯ СТАВКА</a:t>
            </a:r>
            <a:r>
              <a:rPr lang="ru-RU" sz="1800" dirty="0">
                <a:solidFill>
                  <a:srgbClr val="4476B2"/>
                </a:solidFill>
              </a:rPr>
              <a:t>: </a:t>
            </a:r>
            <a:r>
              <a:rPr lang="ru-RU" sz="1800" b="0" dirty="0"/>
              <a:t>6%</a:t>
            </a:r>
            <a:r>
              <a:rPr lang="ru-RU" sz="1800" dirty="0">
                <a:solidFill>
                  <a:srgbClr val="4476B2"/>
                </a:solidFill>
              </a:rPr>
              <a:t>̖.</a:t>
            </a:r>
          </a:p>
          <a:p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rgbClr val="FF0000"/>
                </a:solidFill>
              </a:rPr>
              <a:t>ПАТЕНТ НЕ ПРИМЕНЯЕТСЯ В ОТНОШЕНИИ</a:t>
            </a:r>
            <a:r>
              <a:rPr lang="ru-RU" sz="1800" dirty="0">
                <a:solidFill>
                  <a:srgbClr val="FF0000"/>
                </a:solidFill>
              </a:rPr>
              <a:t>:</a:t>
            </a:r>
          </a:p>
          <a:p>
            <a:r>
              <a:rPr lang="ru-RU" sz="1800" b="0" dirty="0"/>
              <a:t>• видов предпринимательской деятельности, осуществляемых в </a:t>
            </a:r>
            <a:r>
              <a:rPr lang="ru-RU" sz="1800" b="0" dirty="0" smtClean="0"/>
              <a:t>рамках договора </a:t>
            </a:r>
            <a:r>
              <a:rPr lang="ru-RU" sz="1800" b="0" dirty="0"/>
              <a:t>простого товарищества (договора о совместной деятельности) </a:t>
            </a:r>
            <a:r>
              <a:rPr lang="ru-RU" sz="1800" b="0" dirty="0" smtClean="0"/>
              <a:t>или договора </a:t>
            </a:r>
            <a:r>
              <a:rPr lang="ru-RU" sz="1800" b="0" dirty="0"/>
              <a:t>доверительного управления </a:t>
            </a:r>
            <a:r>
              <a:rPr lang="ru-RU" sz="1800" b="0" dirty="0" smtClean="0"/>
              <a:t>имуществом;</a:t>
            </a:r>
            <a:endParaRPr lang="ru-RU" sz="1800" b="0" dirty="0"/>
          </a:p>
          <a:p>
            <a:r>
              <a:rPr lang="ru-RU" sz="1800" b="0" dirty="0"/>
              <a:t>• реализации товаров, не относящейся к розничной торговле</a:t>
            </a:r>
          </a:p>
          <a:p>
            <a:r>
              <a:rPr lang="ru-RU" sz="1800" b="0" dirty="0"/>
              <a:t>(реализация подакцизных товаров, товаров, подлежащих обязательной</a:t>
            </a:r>
          </a:p>
          <a:p>
            <a:r>
              <a:rPr lang="ru-RU" sz="1800" b="0" dirty="0"/>
              <a:t>маркировке средствами идентификации, в том числе контрольными</a:t>
            </a:r>
          </a:p>
          <a:p>
            <a:r>
              <a:rPr lang="ru-RU" sz="1800" b="0" dirty="0"/>
              <a:t>(идентификационными) знаками</a:t>
            </a:r>
            <a:r>
              <a:rPr lang="ru-RU" sz="1800" b="0" dirty="0" smtClean="0"/>
              <a:t>).</a:t>
            </a:r>
            <a:endParaRPr lang="ru-RU" sz="1800" dirty="0">
              <a:solidFill>
                <a:srgbClr val="4476B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1926" y="501071"/>
            <a:ext cx="7337901" cy="695681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ПАТЕНТНАЯ </a:t>
            </a:r>
            <a:r>
              <a:rPr lang="ru-RU" sz="2800" dirty="0" smtClean="0"/>
              <a:t>СИСТЕМА НАЛОГООБЛОЖЕНИЯ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435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37" y="1268761"/>
            <a:ext cx="7320689" cy="516736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ПРИМЕНЕНИЕ РЕЖИМА ЗАМЕНЯЕТ УПЛАТУ</a:t>
            </a:r>
            <a:r>
              <a:rPr lang="ru-RU" sz="1800" dirty="0">
                <a:solidFill>
                  <a:srgbClr val="FF0000"/>
                </a:solidFill>
              </a:rPr>
              <a:t>:</a:t>
            </a:r>
          </a:p>
          <a:p>
            <a:r>
              <a:rPr lang="ru-RU" sz="1800" dirty="0"/>
              <a:t>• НДФЛ в отношении доходов, являющихся объектом обложения </a:t>
            </a:r>
            <a:r>
              <a:rPr lang="ru-RU" sz="1800" dirty="0" smtClean="0"/>
              <a:t>по патентной системе;</a:t>
            </a:r>
            <a:endParaRPr lang="ru-RU" sz="1800" dirty="0"/>
          </a:p>
          <a:p>
            <a:r>
              <a:rPr lang="ru-RU" sz="1800" dirty="0"/>
              <a:t>• НДС (кроме НДС при импорте товаров и НДС в качестве налогового агента</a:t>
            </a:r>
            <a:r>
              <a:rPr lang="ru-RU" sz="1800" dirty="0" smtClean="0"/>
              <a:t>);</a:t>
            </a:r>
            <a:endParaRPr lang="ru-RU" sz="1800" dirty="0"/>
          </a:p>
          <a:p>
            <a:r>
              <a:rPr lang="ru-RU" sz="1800" dirty="0"/>
              <a:t>• налога на имущество (за исключением объектов недвижимости, </a:t>
            </a:r>
            <a:r>
              <a:rPr lang="ru-RU" sz="1800" dirty="0" smtClean="0"/>
              <a:t>налоговая база </a:t>
            </a:r>
            <a:r>
              <a:rPr lang="ru-RU" sz="1800" dirty="0"/>
              <a:t>по которым определяется как их кадастровая </a:t>
            </a:r>
            <a:r>
              <a:rPr lang="ru-RU" sz="1800" dirty="0" smtClean="0"/>
              <a:t>стоимость).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ОСНОВНЫЕ ОБЯЗАННОСТИ</a:t>
            </a:r>
            <a:r>
              <a:rPr lang="ru-RU" sz="1800" dirty="0">
                <a:solidFill>
                  <a:srgbClr val="FF0000"/>
                </a:solidFill>
              </a:rPr>
              <a:t>:</a:t>
            </a:r>
          </a:p>
          <a:p>
            <a:r>
              <a:rPr lang="ru-RU" sz="1800" dirty="0"/>
              <a:t>• налог уплачивается 2 раза в </a:t>
            </a:r>
            <a:r>
              <a:rPr lang="ru-RU" sz="1800" dirty="0" smtClean="0"/>
              <a:t>год;</a:t>
            </a:r>
            <a:endParaRPr lang="ru-RU" sz="1800" dirty="0"/>
          </a:p>
          <a:p>
            <a:r>
              <a:rPr lang="ru-RU" sz="1800" dirty="0"/>
              <a:t>• необходимо вести книгу </a:t>
            </a:r>
            <a:r>
              <a:rPr lang="ru-RU" sz="1800" dirty="0" smtClean="0"/>
              <a:t>учета доходов.</a:t>
            </a:r>
            <a:endParaRPr lang="ru-RU" sz="1800" dirty="0"/>
          </a:p>
          <a:p>
            <a:r>
              <a:rPr lang="ru-RU" sz="1800" dirty="0" smtClean="0">
                <a:solidFill>
                  <a:srgbClr val="FF0000"/>
                </a:solidFill>
              </a:rPr>
              <a:t>ОСОБЕННОСТИ РЕЖИМА:</a:t>
            </a:r>
          </a:p>
          <a:p>
            <a:pPr marL="596502" indent="-285750">
              <a:buFontTx/>
              <a:buChar char="-"/>
            </a:pPr>
            <a:r>
              <a:rPr lang="ru-RU" sz="1800" dirty="0" smtClean="0"/>
              <a:t>патент </a:t>
            </a:r>
            <a:r>
              <a:rPr lang="ru-RU" sz="1800" dirty="0"/>
              <a:t>выдается с любой даты, на период от 1 до 12 месяцев включительно </a:t>
            </a:r>
            <a:r>
              <a:rPr lang="ru-RU" sz="1800" dirty="0" smtClean="0"/>
              <a:t>в пределах </a:t>
            </a:r>
            <a:r>
              <a:rPr lang="ru-RU" sz="1800" dirty="0"/>
              <a:t>календарного </a:t>
            </a:r>
            <a:r>
              <a:rPr lang="ru-RU" sz="1800" dirty="0" smtClean="0"/>
              <a:t>года;</a:t>
            </a:r>
          </a:p>
          <a:p>
            <a:pPr marL="596502" indent="-285750">
              <a:buFontTx/>
              <a:buChar char="-"/>
            </a:pPr>
            <a:r>
              <a:rPr lang="ru-RU" sz="1800" dirty="0" smtClean="0"/>
              <a:t>отчетность </a:t>
            </a:r>
            <a:r>
              <a:rPr lang="ru-RU" sz="1800" dirty="0"/>
              <a:t>при ПСН не представляется.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1926" y="501071"/>
            <a:ext cx="7337901" cy="551665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ПАТЕНТНАЯ СИСТЕМА НАЛОГООБЛОЖЕНИЯ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487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5610979"/>
              </p:ext>
            </p:extLst>
          </p:nvPr>
        </p:nvGraphicFramePr>
        <p:xfrm>
          <a:off x="539552" y="851188"/>
          <a:ext cx="7704855" cy="5121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40"/>
                <a:gridCol w="5544615"/>
              </a:tblGrid>
              <a:tr h="351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Отчетные события</a:t>
                      </a:r>
                      <a:endParaRPr lang="ru-RU" sz="13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Даты отчетных событий</a:t>
                      </a:r>
                      <a:endParaRPr lang="ru-RU" sz="13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11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</a:rPr>
                        <a:t>Бух. </a:t>
                      </a:r>
                      <a:r>
                        <a:rPr lang="ru-RU" sz="1300" b="0" dirty="0" smtClean="0">
                          <a:effectLst/>
                        </a:rPr>
                        <a:t>Отчетность (для ЮЛ)</a:t>
                      </a:r>
                      <a:endParaRPr lang="ru-RU" sz="1300" b="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30.03.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</a:tr>
              <a:tr h="12807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</a:rPr>
                        <a:t>НДС (20%)</a:t>
                      </a:r>
                      <a:endParaRPr lang="ru-RU" sz="1300" b="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Уплата 1/3 налога: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u="none" strike="noStrike" dirty="0">
                          <a:effectLst/>
                          <a:hlinkClick r:id="rId2"/>
                        </a:rPr>
                        <a:t>27.01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u="none" strike="noStrike" dirty="0">
                          <a:effectLst/>
                          <a:hlinkClick r:id="rId3"/>
                        </a:rPr>
                        <a:t>25.02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u="none" strike="noStrike" dirty="0">
                          <a:effectLst/>
                          <a:hlinkClick r:id="rId4"/>
                        </a:rPr>
                        <a:t>25.03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u="none" strike="noStrike" dirty="0">
                          <a:effectLst/>
                          <a:hlinkClick r:id="rId5"/>
                        </a:rPr>
                        <a:t>27.04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u="none" strike="noStrike" dirty="0">
                          <a:effectLst/>
                          <a:hlinkClick r:id="rId6"/>
                        </a:rPr>
                        <a:t>27.05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u="none" strike="noStrike" dirty="0">
                          <a:effectLst/>
                          <a:hlinkClick r:id="rId7"/>
                        </a:rPr>
                        <a:t>25.06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u="none" strike="noStrike" dirty="0">
                          <a:effectLst/>
                          <a:hlinkClick r:id="rId8"/>
                        </a:rPr>
                        <a:t>27.07</a:t>
                      </a:r>
                      <a:r>
                        <a:rPr lang="ru-RU" sz="1300" dirty="0" smtClean="0">
                          <a:effectLst/>
                        </a:rPr>
                        <a:t>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>
                          <a:effectLst/>
                          <a:hlinkClick r:id="rId9"/>
                        </a:rPr>
                        <a:t>25.08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u="none" strike="noStrike" dirty="0">
                          <a:effectLst/>
                          <a:hlinkClick r:id="rId10"/>
                        </a:rPr>
                        <a:t>25.09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u="none" strike="noStrike" dirty="0">
                          <a:effectLst/>
                          <a:hlinkClick r:id="rId11"/>
                        </a:rPr>
                        <a:t>26.10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u="none" strike="noStrike" dirty="0">
                          <a:effectLst/>
                          <a:hlinkClick r:id="rId12"/>
                        </a:rPr>
                        <a:t>25.11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u="none" strike="noStrike" dirty="0">
                          <a:effectLst/>
                          <a:hlinkClick r:id="rId13"/>
                        </a:rPr>
                        <a:t>25.12</a:t>
                      </a:r>
                      <a:r>
                        <a:rPr lang="ru-RU" sz="13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Уплата полной суммы </a:t>
                      </a:r>
                      <a:r>
                        <a:rPr lang="ru-RU" sz="1300" dirty="0" smtClean="0">
                          <a:effectLst/>
                        </a:rPr>
                        <a:t>налога: </a:t>
                      </a:r>
                      <a:r>
                        <a:rPr lang="ru-RU" sz="1300" u="none" strike="noStrike" dirty="0" smtClean="0">
                          <a:effectLst/>
                          <a:hlinkClick r:id="rId14"/>
                        </a:rPr>
                        <a:t>27.01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u="none" strike="noStrike" dirty="0">
                          <a:effectLst/>
                          <a:hlinkClick r:id="rId15"/>
                        </a:rPr>
                        <a:t>27.04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u="none" strike="noStrike" dirty="0">
                          <a:effectLst/>
                          <a:hlinkClick r:id="rId16"/>
                        </a:rPr>
                        <a:t>27.07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u="none" strike="noStrike" dirty="0">
                          <a:effectLst/>
                          <a:hlinkClick r:id="rId17"/>
                        </a:rPr>
                        <a:t>26.10</a:t>
                      </a:r>
                      <a:r>
                        <a:rPr lang="ru-RU" sz="13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Декларация: </a:t>
                      </a:r>
                      <a:r>
                        <a:rPr lang="ru-RU" sz="1300" u="none" strike="noStrike" dirty="0" smtClean="0">
                          <a:effectLst/>
                          <a:hlinkClick r:id="rId18"/>
                        </a:rPr>
                        <a:t>27.01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u="none" strike="noStrike" dirty="0">
                          <a:effectLst/>
                          <a:hlinkClick r:id="rId19"/>
                        </a:rPr>
                        <a:t>27.04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u="none" strike="noStrike" dirty="0">
                          <a:effectLst/>
                          <a:hlinkClick r:id="rId20"/>
                        </a:rPr>
                        <a:t>27.07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u="none" strike="noStrike" dirty="0">
                          <a:effectLst/>
                          <a:hlinkClick r:id="rId21"/>
                        </a:rPr>
                        <a:t>26.10</a:t>
                      </a:r>
                      <a:r>
                        <a:rPr lang="ru-RU" sz="1300" dirty="0">
                          <a:effectLst/>
                        </a:rPr>
                        <a:t>.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</a:tr>
              <a:tr h="1500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err="1">
                          <a:effectLst/>
                        </a:rPr>
                        <a:t>НДФЛ</a:t>
                      </a:r>
                      <a:r>
                        <a:rPr lang="ru-RU" sz="1300" b="0" dirty="0">
                          <a:effectLst/>
                        </a:rPr>
                        <a:t> (13</a:t>
                      </a:r>
                      <a:r>
                        <a:rPr lang="ru-RU" sz="1300" b="0" dirty="0" smtClean="0">
                          <a:effectLst/>
                        </a:rPr>
                        <a:t>%, 15%)</a:t>
                      </a:r>
                      <a:endParaRPr lang="ru-RU" sz="1300" b="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Уплата </a:t>
                      </a:r>
                      <a:r>
                        <a:rPr lang="ru-RU" sz="1300" u="none" strike="noStrike" dirty="0">
                          <a:effectLst/>
                          <a:hlinkClick r:id="rId22"/>
                        </a:rPr>
                        <a:t>15.07</a:t>
                      </a:r>
                      <a:r>
                        <a:rPr lang="ru-RU" sz="13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Сообщение о невозможности удержания налога: 02.03.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Форма 2-НДФЛ: </a:t>
                      </a:r>
                      <a:r>
                        <a:rPr lang="ru-RU" sz="1300" u="none" strike="noStrike" dirty="0" smtClean="0">
                          <a:effectLst/>
                          <a:hlinkClick r:id="rId23"/>
                        </a:rPr>
                        <a:t>02.03</a:t>
                      </a:r>
                      <a:r>
                        <a:rPr lang="ru-RU" sz="1300" u="none" strike="noStrike" dirty="0" smtClean="0">
                          <a:effectLst/>
                        </a:rPr>
                        <a:t> с 2021 года представляется</a:t>
                      </a:r>
                      <a:r>
                        <a:rPr lang="ru-RU" sz="1300" u="none" strike="noStrike" baseline="0" dirty="0" smtClean="0">
                          <a:effectLst/>
                        </a:rPr>
                        <a:t> в </a:t>
                      </a:r>
                      <a:r>
                        <a:rPr lang="ru-RU" sz="1300" u="none" strike="noStrike" baseline="0" smtClean="0">
                          <a:effectLst/>
                        </a:rPr>
                        <a:t>составе годовой 6-НДФЛ</a:t>
                      </a:r>
                      <a:r>
                        <a:rPr lang="ru-RU" sz="1300" smtClean="0">
                          <a:effectLst/>
                        </a:rPr>
                        <a:t>.</a:t>
                      </a:r>
                      <a:endParaRPr lang="ru-RU" sz="13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Декларация форма 3-НДФЛ: </a:t>
                      </a:r>
                      <a:r>
                        <a:rPr lang="ru-RU" sz="1300" u="none" strike="noStrike" dirty="0">
                          <a:effectLst/>
                          <a:hlinkClick r:id="rId24"/>
                        </a:rPr>
                        <a:t>30.07</a:t>
                      </a:r>
                      <a:r>
                        <a:rPr lang="ru-RU" sz="1300" dirty="0">
                          <a:effectLst/>
                        </a:rPr>
                        <a:t> (</a:t>
                      </a:r>
                      <a:r>
                        <a:rPr lang="ru-RU" sz="1300" u="none" strike="noStrike" dirty="0">
                          <a:effectLst/>
                          <a:hlinkClick r:id="rId25"/>
                        </a:rPr>
                        <a:t>30.04</a:t>
                      </a:r>
                      <a:r>
                        <a:rPr lang="ru-RU" sz="1300" dirty="0">
                          <a:effectLst/>
                        </a:rPr>
                        <a:t>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Сведения об освобождении от </a:t>
                      </a:r>
                      <a:r>
                        <a:rPr lang="ru-RU" sz="1300" dirty="0" err="1">
                          <a:effectLst/>
                        </a:rPr>
                        <a:t>НДФЛ</a:t>
                      </a:r>
                      <a:r>
                        <a:rPr lang="ru-RU" sz="1300" dirty="0">
                          <a:effectLst/>
                        </a:rPr>
                        <a:t>: </a:t>
                      </a:r>
                      <a:r>
                        <a:rPr lang="ru-RU" sz="1300" u="none" strike="noStrike" dirty="0">
                          <a:effectLst/>
                          <a:hlinkClick r:id="rId26"/>
                        </a:rPr>
                        <a:t>30.04</a:t>
                      </a:r>
                      <a:r>
                        <a:rPr lang="ru-RU" sz="13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Форма 6-НДФЛ: </a:t>
                      </a:r>
                      <a:r>
                        <a:rPr lang="ru-RU" sz="1300" u="none" strike="noStrike" dirty="0">
                          <a:effectLst/>
                          <a:hlinkClick r:id="rId27"/>
                        </a:rPr>
                        <a:t>02.03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u="none" strike="noStrike" dirty="0">
                          <a:effectLst/>
                          <a:hlinkClick r:id="rId28"/>
                        </a:rPr>
                        <a:t>30.04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u="none" strike="noStrike" dirty="0">
                          <a:effectLst/>
                          <a:hlinkClick r:id="rId29"/>
                        </a:rPr>
                        <a:t>31.07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u="none" strike="noStrike" dirty="0">
                          <a:effectLst/>
                          <a:hlinkClick r:id="rId30"/>
                        </a:rPr>
                        <a:t>02.11</a:t>
                      </a:r>
                      <a:r>
                        <a:rPr lang="ru-RU" sz="1300" dirty="0">
                          <a:effectLst/>
                        </a:rPr>
                        <a:t>.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</a:tr>
              <a:tr h="810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</a:rPr>
                        <a:t>Налог на прибыль организаций (20</a:t>
                      </a:r>
                      <a:r>
                        <a:rPr lang="ru-RU" sz="1300" b="0" dirty="0" smtClean="0">
                          <a:effectLst/>
                        </a:rPr>
                        <a:t>%) </a:t>
                      </a:r>
                      <a:endParaRPr lang="ru-RU" sz="1300" b="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Уплата налога, аванса, декларация, налоговый расчет: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28.01, 28.02, 30.03,  28.04,  28.05,  29.06,  28.07,  28.08, </a:t>
                      </a:r>
                      <a:endParaRPr lang="ru-RU" sz="13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28.09,  28.10,  30.11,  28.12.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</a:tr>
              <a:tr h="810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</a:rPr>
                        <a:t>Налог на имущество организаций (2.2% или 2%)</a:t>
                      </a:r>
                      <a:endParaRPr lang="ru-RU" sz="1300" b="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Уведомление о выборе налогового органа </a:t>
                      </a:r>
                      <a:r>
                        <a:rPr lang="ru-RU" sz="1300" u="none" strike="noStrike" dirty="0">
                          <a:effectLst/>
                          <a:hlinkClick r:id="rId31"/>
                        </a:rPr>
                        <a:t>02.03</a:t>
                      </a:r>
                      <a:r>
                        <a:rPr lang="ru-RU" sz="13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Декларация (</a:t>
                      </a:r>
                      <a:r>
                        <a:rPr lang="ru-RU" sz="1300" u="none" strike="noStrike" dirty="0">
                          <a:effectLst/>
                          <a:hlinkClick r:id="rId32"/>
                        </a:rPr>
                        <a:t>30.03</a:t>
                      </a:r>
                      <a:r>
                        <a:rPr lang="ru-RU" sz="1300" dirty="0">
                          <a:effectLst/>
                        </a:rPr>
                        <a:t>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Документы для устранения двойного налогообложения </a:t>
                      </a:r>
                      <a:r>
                        <a:rPr lang="ru-RU" sz="1300" u="none" strike="noStrike" dirty="0">
                          <a:effectLst/>
                          <a:hlinkClick r:id="rId33"/>
                        </a:rPr>
                        <a:t>30.03</a:t>
                      </a:r>
                      <a:r>
                        <a:rPr lang="ru-RU" sz="1300" dirty="0">
                          <a:effectLst/>
                        </a:rPr>
                        <a:t>.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9"/>
            <a:ext cx="7337901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Отчетные события при </a:t>
            </a:r>
            <a:r>
              <a:rPr lang="ru-RU" dirty="0" err="1" smtClean="0"/>
              <a:t>ОСНО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6237312"/>
            <a:ext cx="8136904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r>
              <a:rPr lang="ru-RU" sz="1200" i="1" dirty="0" smtClean="0">
                <a:hlinkClick r:id="rId34"/>
              </a:rPr>
              <a:t>(*) Справочная </a:t>
            </a:r>
            <a:r>
              <a:rPr lang="ru-RU" sz="1200" i="1" dirty="0">
                <a:hlinkClick r:id="rId34"/>
              </a:rPr>
              <a:t>информация: "Календарь бухгалтера на 2020 год" (Материал подготовлен специалистами </a:t>
            </a:r>
            <a:r>
              <a:rPr lang="ru-RU" sz="1200" i="1" dirty="0" err="1">
                <a:hlinkClick r:id="rId34"/>
              </a:rPr>
              <a:t>КонсультантПлюс</a:t>
            </a:r>
            <a:r>
              <a:rPr lang="ru-RU" sz="1200" i="1" dirty="0">
                <a:hlinkClick r:id="rId34"/>
              </a:rPr>
              <a:t>) {</a:t>
            </a:r>
            <a:r>
              <a:rPr lang="ru-RU" sz="1200" i="1" dirty="0" err="1">
                <a:hlinkClick r:id="rId34"/>
              </a:rPr>
              <a:t>КонсультантПлюс</a:t>
            </a:r>
            <a:r>
              <a:rPr lang="ru-RU" sz="1200" i="1" dirty="0">
                <a:hlinkClick r:id="rId34"/>
              </a:rPr>
              <a:t>}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161705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5"/>
          <p:cNvSpPr txBox="1">
            <a:spLocks noGrp="1"/>
          </p:cNvSpPr>
          <p:nvPr/>
        </p:nvSpPr>
        <p:spPr bwMode="auto">
          <a:xfrm>
            <a:off x="8402640" y="5865814"/>
            <a:ext cx="5048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0" tIns="40815" rIns="81630" bIns="40815" anchor="ctr"/>
          <a:lstStyle>
            <a:lvl1pPr defTabSz="815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1875"/>
              </a:lnSpc>
            </a:pPr>
            <a:fld id="{29397E44-2ED5-436A-9C08-2842B77023CD}" type="slidenum">
              <a:rPr lang="ru-RU" sz="2100">
                <a:solidFill>
                  <a:schemeClr val="bg1"/>
                </a:solidFill>
                <a:latin typeface="Calibri" pitchFamily="34" charset="0"/>
              </a:rPr>
              <a:pPr algn="ctr" eaLnBrk="1" hangingPunct="1">
                <a:lnSpc>
                  <a:spcPts val="1875"/>
                </a:lnSpc>
              </a:pPr>
              <a:t>16</a:t>
            </a:fld>
            <a:endParaRPr lang="ru-RU" sz="21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7651" name="Picture 3" descr="C:\Documents and Settings\0003-00-267\Рабочий стол\Для презентации\человечек\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6"/>
            <a:ext cx="367506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0803002">
            <a:off x="1835150" y="2708275"/>
            <a:ext cx="914400" cy="121920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Спасибо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1638" y="1989139"/>
            <a:ext cx="914400" cy="121920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44980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/>
          <a:srcRect l="40664" t="27134" r="4504" b="20371"/>
          <a:stretch/>
        </p:blipFill>
        <p:spPr bwMode="auto">
          <a:xfrm>
            <a:off x="395536" y="3501008"/>
            <a:ext cx="8424936" cy="3137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67980744"/>
              </p:ext>
            </p:extLst>
          </p:nvPr>
        </p:nvGraphicFramePr>
        <p:xfrm>
          <a:off x="690438" y="404664"/>
          <a:ext cx="8130033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56134" y="155679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27584" y="3645024"/>
            <a:ext cx="2880320" cy="2828826"/>
          </a:xfrm>
          <a:prstGeom prst="line">
            <a:avLst/>
          </a:prstGeom>
          <a:ln w="730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27584" y="3645024"/>
            <a:ext cx="2880320" cy="2817684"/>
          </a:xfrm>
          <a:prstGeom prst="line">
            <a:avLst/>
          </a:prstGeom>
          <a:ln w="730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73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682962" y="656597"/>
            <a:ext cx="8137510" cy="47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Альтернативные режимы налогообложения 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18453" y="6052051"/>
            <a:ext cx="625341" cy="631834"/>
          </a:xfrm>
        </p:spPr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2962" y="1340768"/>
            <a:ext cx="8065502" cy="0"/>
          </a:xfrm>
          <a:prstGeom prst="line">
            <a:avLst/>
          </a:prstGeom>
          <a:ln w="127000" cmpd="thickThin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39552" y="1628800"/>
            <a:ext cx="82089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Организации</a:t>
            </a:r>
            <a:r>
              <a:rPr lang="ru-RU" sz="1600" dirty="0"/>
              <a:t> </a:t>
            </a:r>
            <a:r>
              <a:rPr lang="ru-RU" sz="1600" dirty="0" smtClean="0"/>
              <a:t>могут перейти на:</a:t>
            </a:r>
          </a:p>
          <a:p>
            <a:pPr marL="342900" indent="-342900">
              <a:buAutoNum type="arabicParenR"/>
            </a:pPr>
            <a:r>
              <a:rPr lang="ru-RU" sz="1600" dirty="0" smtClean="0"/>
              <a:t>упрощенную систему налогообложения (</a:t>
            </a:r>
            <a:r>
              <a:rPr lang="ru-RU" sz="1600" dirty="0" err="1" smtClean="0"/>
              <a:t>УСН</a:t>
            </a:r>
            <a:r>
              <a:rPr lang="ru-RU" sz="1600" dirty="0" smtClean="0"/>
              <a:t>). </a:t>
            </a:r>
            <a:r>
              <a:rPr lang="ru-RU" sz="1600" dirty="0" smtClean="0">
                <a:solidFill>
                  <a:srgbClr val="FF0000"/>
                </a:solidFill>
              </a:rPr>
              <a:t>Уведомление не </a:t>
            </a:r>
            <a:r>
              <a:rPr lang="ru-RU" sz="1600" dirty="0">
                <a:solidFill>
                  <a:srgbClr val="FF0000"/>
                </a:solidFill>
              </a:rPr>
              <a:t>позднее </a:t>
            </a:r>
            <a:r>
              <a:rPr lang="ru-RU" sz="1600" dirty="0" smtClean="0">
                <a:solidFill>
                  <a:srgbClr val="FF0000"/>
                </a:solidFill>
              </a:rPr>
              <a:t>31.12.2020</a:t>
            </a:r>
            <a:r>
              <a:rPr lang="ru-RU" sz="1600" dirty="0" smtClean="0"/>
              <a:t>;</a:t>
            </a:r>
          </a:p>
          <a:p>
            <a:pPr marL="342900" indent="-342900">
              <a:buAutoNum type="arabicParenR"/>
            </a:pPr>
            <a:r>
              <a:rPr lang="ru-RU" sz="1600" dirty="0" smtClean="0"/>
              <a:t>систему налогообложения для сельскохозяйственных товаропроизводителей (</a:t>
            </a:r>
            <a:r>
              <a:rPr lang="ru-RU" sz="1600" dirty="0" err="1" smtClean="0"/>
              <a:t>ЕСХН</a:t>
            </a:r>
            <a:r>
              <a:rPr lang="ru-RU" sz="1600" dirty="0" smtClean="0"/>
              <a:t>).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Уведомление </a:t>
            </a:r>
            <a:r>
              <a:rPr lang="ru-RU" sz="1600" dirty="0" smtClean="0">
                <a:solidFill>
                  <a:srgbClr val="FF0000"/>
                </a:solidFill>
              </a:rPr>
              <a:t>не </a:t>
            </a:r>
            <a:r>
              <a:rPr lang="ru-RU" sz="1600" dirty="0">
                <a:solidFill>
                  <a:srgbClr val="FF0000"/>
                </a:solidFill>
              </a:rPr>
              <a:t>позднее </a:t>
            </a:r>
            <a:r>
              <a:rPr lang="ru-RU" sz="1600" dirty="0" smtClean="0">
                <a:solidFill>
                  <a:srgbClr val="FF0000"/>
                </a:solidFill>
              </a:rPr>
              <a:t>31.12.2020</a:t>
            </a:r>
            <a:r>
              <a:rPr lang="ru-RU" sz="1600" dirty="0" smtClean="0"/>
              <a:t>;</a:t>
            </a:r>
          </a:p>
          <a:p>
            <a:pPr marL="342900" indent="-342900">
              <a:buAutoNum type="arabicParenR"/>
            </a:pPr>
            <a:r>
              <a:rPr lang="ru-RU" sz="1600" dirty="0" smtClean="0"/>
              <a:t>общий режим налогообложения (</a:t>
            </a:r>
            <a:r>
              <a:rPr lang="ru-RU" sz="1600" dirty="0" err="1" smtClean="0"/>
              <a:t>ОСНО</a:t>
            </a:r>
            <a:r>
              <a:rPr lang="ru-RU" sz="1600" dirty="0" smtClean="0"/>
              <a:t>).</a:t>
            </a:r>
          </a:p>
          <a:p>
            <a:endParaRPr lang="ru-RU" sz="1600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Индивидуальные </a:t>
            </a:r>
            <a:r>
              <a:rPr lang="ru-RU" sz="1600" b="1" dirty="0">
                <a:solidFill>
                  <a:srgbClr val="FF0000"/>
                </a:solidFill>
              </a:rPr>
              <a:t>предприниматели </a:t>
            </a:r>
            <a:r>
              <a:rPr lang="ru-RU" sz="1600" dirty="0" smtClean="0"/>
              <a:t>вправе </a:t>
            </a:r>
            <a:r>
              <a:rPr lang="ru-RU" sz="1600" dirty="0"/>
              <a:t>перейти </a:t>
            </a:r>
            <a:r>
              <a:rPr lang="ru-RU" sz="1600" dirty="0" smtClean="0"/>
              <a:t>на:</a:t>
            </a:r>
          </a:p>
          <a:p>
            <a:pPr marL="342900" indent="-342900">
              <a:buFontTx/>
              <a:buAutoNum type="arabicParenR"/>
            </a:pPr>
            <a:r>
              <a:rPr lang="ru-RU" sz="1600" dirty="0" err="1" smtClean="0"/>
              <a:t>УСН</a:t>
            </a:r>
            <a:r>
              <a:rPr lang="ru-RU" sz="1600" dirty="0" smtClean="0"/>
              <a:t>. </a:t>
            </a:r>
            <a:r>
              <a:rPr lang="ru-RU" sz="1600" dirty="0" smtClean="0">
                <a:solidFill>
                  <a:srgbClr val="FF0000"/>
                </a:solidFill>
              </a:rPr>
              <a:t>Уведомление </a:t>
            </a:r>
            <a:r>
              <a:rPr lang="ru-RU" sz="1600" dirty="0">
                <a:solidFill>
                  <a:srgbClr val="FF0000"/>
                </a:solidFill>
              </a:rPr>
              <a:t>не позднее 31.12.2020</a:t>
            </a:r>
            <a:r>
              <a:rPr lang="ru-RU" sz="1600" dirty="0" smtClean="0"/>
              <a:t>;</a:t>
            </a:r>
          </a:p>
          <a:p>
            <a:pPr marL="342900" indent="-342900">
              <a:buAutoNum type="arabicParenR"/>
            </a:pPr>
            <a:r>
              <a:rPr lang="ru-RU" sz="1600" dirty="0" smtClean="0"/>
              <a:t>патентную </a:t>
            </a:r>
            <a:r>
              <a:rPr lang="ru-RU" sz="1600" dirty="0"/>
              <a:t>систему налогообложения </a:t>
            </a:r>
            <a:r>
              <a:rPr lang="ru-RU" sz="1600" dirty="0" smtClean="0"/>
              <a:t>(</a:t>
            </a:r>
            <a:r>
              <a:rPr lang="ru-RU" sz="1600" dirty="0" err="1" smtClean="0"/>
              <a:t>ПСН</a:t>
            </a:r>
            <a:r>
              <a:rPr lang="ru-RU" sz="1600" dirty="0" smtClean="0"/>
              <a:t>)</a:t>
            </a:r>
            <a:r>
              <a:rPr lang="ru-RU" sz="1600" dirty="0">
                <a:solidFill>
                  <a:srgbClr val="4476B2"/>
                </a:solidFill>
              </a:rPr>
              <a:t> (за 10 рабочих дней): </a:t>
            </a:r>
            <a:r>
              <a:rPr lang="ru-RU" sz="1600" dirty="0">
                <a:solidFill>
                  <a:srgbClr val="FF0000"/>
                </a:solidFill>
              </a:rPr>
              <a:t>на позднее </a:t>
            </a:r>
            <a:r>
              <a:rPr lang="ru-RU" sz="1600" dirty="0" smtClean="0">
                <a:solidFill>
                  <a:srgbClr val="FF0000"/>
                </a:solidFill>
              </a:rPr>
              <a:t>17.12.2020</a:t>
            </a:r>
            <a:r>
              <a:rPr lang="ru-RU" sz="1600" dirty="0" smtClean="0"/>
              <a:t>;</a:t>
            </a:r>
          </a:p>
          <a:p>
            <a:pPr marL="342900" indent="-342900">
              <a:buFontTx/>
              <a:buAutoNum type="arabicParenR"/>
            </a:pPr>
            <a:r>
              <a:rPr lang="ru-RU" sz="1600" dirty="0" err="1" smtClean="0"/>
              <a:t>ЕСХН</a:t>
            </a:r>
            <a:r>
              <a:rPr lang="ru-RU" sz="1600" dirty="0" smtClean="0"/>
              <a:t>. </a:t>
            </a:r>
            <a:r>
              <a:rPr lang="ru-RU" sz="1600" dirty="0">
                <a:solidFill>
                  <a:srgbClr val="FF0000"/>
                </a:solidFill>
              </a:rPr>
              <a:t>Уведомление не позднее 31.12.2020</a:t>
            </a:r>
            <a:r>
              <a:rPr lang="ru-RU" sz="1600" dirty="0" smtClean="0"/>
              <a:t>;</a:t>
            </a:r>
          </a:p>
          <a:p>
            <a:pPr marL="342900" indent="-342900">
              <a:buFontTx/>
              <a:buAutoNum type="arabicParenR"/>
            </a:pPr>
            <a:r>
              <a:rPr lang="ru-RU" sz="1600" dirty="0" smtClean="0"/>
              <a:t>налог </a:t>
            </a:r>
            <a:r>
              <a:rPr lang="ru-RU" sz="1600" dirty="0"/>
              <a:t>на профессиональный </a:t>
            </a:r>
            <a:r>
              <a:rPr lang="ru-RU" sz="1600" dirty="0" smtClean="0"/>
              <a:t>доход (</a:t>
            </a:r>
            <a:r>
              <a:rPr lang="ru-RU" sz="1600" dirty="0" err="1"/>
              <a:t>НПД</a:t>
            </a:r>
            <a:r>
              <a:rPr lang="ru-RU" sz="1600" dirty="0" smtClean="0"/>
              <a:t>).</a:t>
            </a:r>
            <a:r>
              <a:rPr lang="ru-RU" sz="1600" dirty="0" smtClean="0">
                <a:solidFill>
                  <a:srgbClr val="FF0000"/>
                </a:solidFill>
              </a:rPr>
              <a:t> В </a:t>
            </a:r>
            <a:r>
              <a:rPr lang="ru-RU" sz="1600" dirty="0">
                <a:solidFill>
                  <a:srgbClr val="FF0000"/>
                </a:solidFill>
              </a:rPr>
              <a:t>любой момент до </a:t>
            </a:r>
            <a:r>
              <a:rPr lang="ru-RU" sz="1600" dirty="0" smtClean="0">
                <a:solidFill>
                  <a:srgbClr val="FF0000"/>
                </a:solidFill>
              </a:rPr>
              <a:t>дня, </a:t>
            </a:r>
            <a:r>
              <a:rPr lang="ru-RU" sz="1600" dirty="0">
                <a:solidFill>
                  <a:srgbClr val="FF0000"/>
                </a:solidFill>
              </a:rPr>
              <a:t>либо в сам день, в который планируется переход на данный </a:t>
            </a:r>
            <a:r>
              <a:rPr lang="ru-RU" sz="1600" dirty="0" smtClean="0">
                <a:solidFill>
                  <a:srgbClr val="FF0000"/>
                </a:solidFill>
              </a:rPr>
              <a:t>режим</a:t>
            </a:r>
            <a:r>
              <a:rPr lang="ru-RU" sz="1600" dirty="0" smtClean="0"/>
              <a:t>;</a:t>
            </a:r>
          </a:p>
          <a:p>
            <a:pPr marL="342900" indent="-342900">
              <a:buAutoNum type="arabicParenR"/>
            </a:pPr>
            <a:r>
              <a:rPr lang="ru-RU" sz="1600" dirty="0" smtClean="0"/>
              <a:t>общий </a:t>
            </a:r>
            <a:r>
              <a:rPr lang="ru-RU" sz="1600" dirty="0"/>
              <a:t>режим </a:t>
            </a:r>
            <a:r>
              <a:rPr lang="ru-RU" sz="1600" dirty="0" smtClean="0"/>
              <a:t>налогообложения.</a:t>
            </a:r>
          </a:p>
          <a:p>
            <a:endParaRPr lang="ru-RU" sz="1600" dirty="0" smtClean="0"/>
          </a:p>
          <a:p>
            <a:r>
              <a:rPr lang="ru-RU" sz="1600" dirty="0" smtClean="0"/>
              <a:t>Подробная </a:t>
            </a:r>
            <a:r>
              <a:rPr lang="ru-RU" sz="1600" dirty="0"/>
              <a:t>информация об особенностях каждого специального режима налогообложения размещена на сайте ФНС России, в том числе по адресу: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>
                <a:solidFill>
                  <a:srgbClr val="0033CC"/>
                </a:solidFill>
              </a:rPr>
              <a:t>https</a:t>
            </a:r>
            <a:r>
              <a:rPr lang="ru-RU" sz="1600" dirty="0">
                <a:solidFill>
                  <a:srgbClr val="0033CC"/>
                </a:solidFill>
              </a:rPr>
              <a:t>://www.nalog.ru/rn77/taxation/taxes/envd2020/.</a:t>
            </a:r>
          </a:p>
        </p:txBody>
      </p:sp>
    </p:spTree>
    <p:extLst>
      <p:ext uri="{BB962C8B-B14F-4D97-AF65-F5344CB8AC3E}">
        <p14:creationId xmlns:p14="http://schemas.microsoft.com/office/powerpoint/2010/main" xmlns="" val="410139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5044"/>
            <a:ext cx="7864166" cy="76769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На сайте </a:t>
            </a:r>
            <a:r>
              <a:rPr lang="ru-RU" sz="2400" dirty="0" err="1" smtClean="0"/>
              <a:t>ФНС</a:t>
            </a:r>
            <a:r>
              <a:rPr lang="ru-RU" sz="2400" dirty="0" smtClean="0"/>
              <a:t> РФ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2"/>
              </a:rPr>
              <a:t>www.nalog.ru</a:t>
            </a:r>
            <a:r>
              <a:rPr lang="en-US" sz="2400" dirty="0" smtClean="0"/>
              <a:t> </a:t>
            </a:r>
            <a:r>
              <a:rPr lang="ru-RU" sz="2400" dirty="0" smtClean="0"/>
              <a:t>для выбора альтернативной системы разработаны электронные сервисы: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Рисунок 6" descr="Вместо ЕНВД: какой налоговый режим выбрать? | ФНС России | 47 Ленинградская область - Google Chro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55" t="2998" r="21863"/>
          <a:stretch/>
        </p:blipFill>
        <p:spPr>
          <a:xfrm>
            <a:off x="323528" y="1052737"/>
            <a:ext cx="4952896" cy="4608512"/>
          </a:xfrm>
          <a:prstGeom prst="rect">
            <a:avLst/>
          </a:prstGeom>
        </p:spPr>
      </p:pic>
      <p:pic>
        <p:nvPicPr>
          <p:cNvPr id="8" name="Рисунок 7" descr="Выбор подходящего режима налогообложения - Google Chrom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57" t="12174" r="29457"/>
          <a:stretch/>
        </p:blipFill>
        <p:spPr>
          <a:xfrm>
            <a:off x="4788024" y="2420888"/>
            <a:ext cx="3801036" cy="4351059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167348914"/>
              </p:ext>
            </p:extLst>
          </p:nvPr>
        </p:nvGraphicFramePr>
        <p:xfrm>
          <a:off x="5724128" y="1052736"/>
          <a:ext cx="316835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5733257"/>
            <a:ext cx="4608512" cy="8640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Кроме того, на сайте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ФНС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РФ представлены: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памятка «На какую систему налогообложения перейти»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письмо от 20.11.2020 </a:t>
            </a: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«О разъяснениях в связи с отменой </a:t>
            </a:r>
            <a:r>
              <a:rPr lang="ru-RU" sz="4800" b="1" dirty="0" err="1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ЕНВД</a:t>
            </a: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»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письмо от 21.08.2020 «О снятии с учета </a:t>
            </a:r>
            <a:r>
              <a:rPr kumimoji="0" lang="ru-RU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ЕНВД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658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64" t="19240" r="25000" b="5148"/>
          <a:stretch/>
        </p:blipFill>
        <p:spPr bwMode="auto">
          <a:xfrm>
            <a:off x="755576" y="406512"/>
            <a:ext cx="7632848" cy="626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67944" y="170178"/>
            <a:ext cx="4320480" cy="5760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Налоговый калькулятор  - выбор режима налогообложения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39357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37" y="620688"/>
            <a:ext cx="7637795" cy="59766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sz="3700" u="sng" dirty="0" smtClean="0"/>
              <a:t>Для </a:t>
            </a:r>
            <a:r>
              <a:rPr lang="ru-RU" sz="3700" u="sng" dirty="0"/>
              <a:t>перехода на УСН с </a:t>
            </a:r>
            <a:r>
              <a:rPr lang="ru-RU" sz="3700" u="sng" dirty="0" smtClean="0"/>
              <a:t>01.01.2021 необходимо:</a:t>
            </a:r>
          </a:p>
          <a:p>
            <a:endParaRPr lang="ru-RU" sz="3700" u="sng" dirty="0" smtClean="0"/>
          </a:p>
          <a:p>
            <a:pPr marL="767952" indent="-457200">
              <a:buFont typeface="Wingdings" pitchFamily="2" charset="2"/>
              <a:buChar char="Ø"/>
            </a:pPr>
            <a:r>
              <a:rPr lang="ru-RU" sz="3700" dirty="0"/>
              <a:t>Подать до 31.12.2020 уведомление о переходе на УСН  (форма 26.2-1);</a:t>
            </a:r>
          </a:p>
          <a:p>
            <a:pPr marL="767952" indent="-457200">
              <a:buFont typeface="Wingdings" pitchFamily="2" charset="2"/>
              <a:buChar char="Ø"/>
            </a:pPr>
            <a:r>
              <a:rPr lang="ru-RU" sz="3700" dirty="0" smtClean="0"/>
              <a:t>Выбрать объект </a:t>
            </a:r>
            <a:r>
              <a:rPr lang="ru-RU" sz="3600" dirty="0"/>
              <a:t>налогообложения («Доходы», или «Доходы- расходы»). Объект налогообложения может изменяться налогоплательщиком </a:t>
            </a:r>
            <a:r>
              <a:rPr lang="ru-RU" sz="3600" dirty="0" smtClean="0"/>
              <a:t>ежегодно до 31 декабря. </a:t>
            </a:r>
          </a:p>
          <a:p>
            <a:endParaRPr lang="ru-RU" sz="2800" dirty="0" smtClean="0"/>
          </a:p>
          <a:p>
            <a:r>
              <a:rPr lang="ru-RU" sz="2900" i="1" dirty="0">
                <a:solidFill>
                  <a:srgbClr val="00B050"/>
                </a:solidFill>
              </a:rPr>
              <a:t>ЮЛ и </a:t>
            </a:r>
            <a:r>
              <a:rPr lang="ru-RU" sz="2900" i="1" dirty="0" err="1">
                <a:solidFill>
                  <a:srgbClr val="00B050"/>
                </a:solidFill>
              </a:rPr>
              <a:t>ИП</a:t>
            </a:r>
            <a:r>
              <a:rPr lang="ru-RU" sz="2900" i="1" dirty="0">
                <a:solidFill>
                  <a:srgbClr val="00B050"/>
                </a:solidFill>
              </a:rPr>
              <a:t> могут направить уведомление по </a:t>
            </a:r>
            <a:r>
              <a:rPr lang="ru-RU" sz="2900" i="1" dirty="0" err="1">
                <a:solidFill>
                  <a:srgbClr val="00B050"/>
                </a:solidFill>
              </a:rPr>
              <a:t>ТКС</a:t>
            </a:r>
            <a:r>
              <a:rPr lang="ru-RU" sz="2900" i="1" dirty="0">
                <a:solidFill>
                  <a:srgbClr val="00B050"/>
                </a:solidFill>
              </a:rPr>
              <a:t>. </a:t>
            </a:r>
            <a:endParaRPr lang="ru-RU" sz="2900" i="1" dirty="0" smtClean="0">
              <a:solidFill>
                <a:srgbClr val="00B050"/>
              </a:solidFill>
            </a:endParaRPr>
          </a:p>
          <a:p>
            <a:r>
              <a:rPr lang="ru-RU" sz="2900" i="1" dirty="0" err="1" smtClean="0">
                <a:solidFill>
                  <a:srgbClr val="00B050"/>
                </a:solidFill>
              </a:rPr>
              <a:t>ИП</a:t>
            </a:r>
            <a:r>
              <a:rPr lang="ru-RU" sz="2900" i="1" dirty="0" smtClean="0">
                <a:solidFill>
                  <a:srgbClr val="00B050"/>
                </a:solidFill>
              </a:rPr>
              <a:t>  через сервис </a:t>
            </a:r>
            <a:r>
              <a:rPr lang="ru-RU" sz="2900" i="1" dirty="0">
                <a:solidFill>
                  <a:srgbClr val="00B050"/>
                </a:solidFill>
              </a:rPr>
              <a:t>"Личный кабинет </a:t>
            </a:r>
            <a:r>
              <a:rPr lang="ru-RU" sz="2900" i="1" dirty="0" err="1" smtClean="0">
                <a:solidFill>
                  <a:srgbClr val="00B050"/>
                </a:solidFill>
              </a:rPr>
              <a:t>ИП</a:t>
            </a:r>
            <a:r>
              <a:rPr lang="ru-RU" sz="2900" i="1" dirty="0">
                <a:solidFill>
                  <a:srgbClr val="00B050"/>
                </a:solidFill>
              </a:rPr>
              <a:t>" (при наличии </a:t>
            </a:r>
            <a:r>
              <a:rPr lang="ru-RU" sz="2900" i="1" dirty="0" err="1">
                <a:solidFill>
                  <a:srgbClr val="00B050"/>
                </a:solidFill>
              </a:rPr>
              <a:t>ЭЦП</a:t>
            </a:r>
            <a:r>
              <a:rPr lang="ru-RU" sz="2900" i="1" dirty="0">
                <a:solidFill>
                  <a:srgbClr val="00B050"/>
                </a:solidFill>
              </a:rPr>
              <a:t>). </a:t>
            </a:r>
          </a:p>
          <a:p>
            <a:endParaRPr lang="ru-RU" sz="3600" dirty="0" smtClean="0"/>
          </a:p>
          <a:p>
            <a:r>
              <a:rPr lang="ru-RU" sz="3600" dirty="0" smtClean="0"/>
              <a:t>Появляется обязанность:</a:t>
            </a:r>
            <a:endParaRPr lang="ru-RU" sz="3600" dirty="0"/>
          </a:p>
          <a:p>
            <a:pPr marL="767952" indent="-457200">
              <a:buFont typeface="Wingdings" pitchFamily="2" charset="2"/>
              <a:buChar char="Ø"/>
            </a:pPr>
            <a:r>
              <a:rPr lang="ru-RU" sz="3600" dirty="0" smtClean="0"/>
              <a:t>Вести </a:t>
            </a:r>
            <a:r>
              <a:rPr lang="ru-RU" sz="3600" dirty="0"/>
              <a:t>книгу учета доходов и расходов (</a:t>
            </a:r>
            <a:r>
              <a:rPr lang="ru-RU" sz="3600" dirty="0" err="1" smtClean="0"/>
              <a:t>КУиДР</a:t>
            </a:r>
            <a:r>
              <a:rPr lang="ru-RU" sz="3600" dirty="0" smtClean="0"/>
              <a:t>)</a:t>
            </a:r>
          </a:p>
          <a:p>
            <a:pPr marL="767952" indent="-457200">
              <a:buFont typeface="Wingdings" pitchFamily="2" charset="2"/>
              <a:buChar char="Ø"/>
            </a:pPr>
            <a:r>
              <a:rPr lang="ru-RU" sz="3600" dirty="0" smtClean="0"/>
              <a:t>Один </a:t>
            </a:r>
            <a:r>
              <a:rPr lang="ru-RU" sz="3600" dirty="0"/>
              <a:t>раз в год представлять налоговую декларацию: ЮЛ-31 марта, </a:t>
            </a:r>
            <a:r>
              <a:rPr lang="ru-RU" sz="3600" dirty="0" err="1"/>
              <a:t>ИП</a:t>
            </a:r>
            <a:r>
              <a:rPr lang="ru-RU" sz="3600" dirty="0"/>
              <a:t> </a:t>
            </a:r>
            <a:r>
              <a:rPr lang="ru-RU" sz="3800" i="1" dirty="0"/>
              <a:t>- 30 апреля</a:t>
            </a:r>
          </a:p>
          <a:p>
            <a:endParaRPr lang="ru-RU" i="1" dirty="0" smtClean="0"/>
          </a:p>
          <a:p>
            <a:endParaRPr lang="ru-RU" i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5" y="501071"/>
            <a:ext cx="7337192" cy="551665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6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0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37312"/>
            <a:ext cx="7864166" cy="3600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400" i="1" dirty="0" smtClean="0"/>
              <a:t>(*) Пониженные ставки </a:t>
            </a:r>
            <a:r>
              <a:rPr lang="ru-RU" sz="1400" i="1" dirty="0" err="1" smtClean="0"/>
              <a:t>УСН</a:t>
            </a:r>
            <a:r>
              <a:rPr lang="ru-RU" sz="1400" i="1" dirty="0" smtClean="0"/>
              <a:t> действуют с 2020 по 2022</a:t>
            </a:r>
            <a:endParaRPr lang="ru-RU" sz="1400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596618768"/>
              </p:ext>
            </p:extLst>
          </p:nvPr>
        </p:nvGraphicFramePr>
        <p:xfrm>
          <a:off x="408203" y="764704"/>
          <a:ext cx="6036005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086156718"/>
              </p:ext>
            </p:extLst>
          </p:nvPr>
        </p:nvGraphicFramePr>
        <p:xfrm>
          <a:off x="408203" y="2607568"/>
          <a:ext cx="5963997" cy="2045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88224" y="1124744"/>
            <a:ext cx="2304256" cy="345638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32500" lnSpcReduction="20000"/>
          </a:bodyPr>
          <a:lstStyle/>
          <a:p>
            <a:pPr fontAlgn="base"/>
            <a:r>
              <a:rPr lang="ru-RU" sz="4800" b="1" dirty="0" smtClean="0">
                <a:solidFill>
                  <a:srgbClr val="FF0000"/>
                </a:solidFill>
              </a:rPr>
              <a:t>ПЕРЕХОДНЫЙ ПЕРИОД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pPr fontAlgn="base"/>
            <a:endParaRPr lang="ru-RU" sz="4800" b="1" dirty="0" smtClean="0">
              <a:solidFill>
                <a:srgbClr val="FF0000"/>
              </a:solidFill>
            </a:endParaRPr>
          </a:p>
          <a:p>
            <a:pPr fontAlgn="base"/>
            <a:r>
              <a:rPr lang="ru-RU" sz="4800" b="1" dirty="0" smtClean="0">
                <a:solidFill>
                  <a:srgbClr val="FF0000"/>
                </a:solidFill>
              </a:rPr>
              <a:t>- доходы </a:t>
            </a:r>
            <a:r>
              <a:rPr lang="en-US" sz="4800" b="1" dirty="0" smtClean="0">
                <a:solidFill>
                  <a:srgbClr val="FF0000"/>
                </a:solidFill>
              </a:rPr>
              <a:t>&gt;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>
                <a:solidFill>
                  <a:srgbClr val="FF0000"/>
                </a:solidFill>
              </a:rPr>
              <a:t>150 </a:t>
            </a:r>
            <a:r>
              <a:rPr lang="ru-RU" sz="4800" b="1" dirty="0" err="1" smtClean="0">
                <a:solidFill>
                  <a:srgbClr val="FF0000"/>
                </a:solidFill>
              </a:rPr>
              <a:t>млн.руб</a:t>
            </a:r>
            <a:r>
              <a:rPr lang="ru-RU" sz="4800" b="1" dirty="0" smtClean="0">
                <a:solidFill>
                  <a:srgbClr val="FF0000"/>
                </a:solidFill>
              </a:rPr>
              <a:t>., </a:t>
            </a:r>
            <a:r>
              <a:rPr lang="ru-RU" sz="4800" b="1" dirty="0">
                <a:solidFill>
                  <a:srgbClr val="FF0000"/>
                </a:solidFill>
              </a:rPr>
              <a:t>но не </a:t>
            </a:r>
            <a:r>
              <a:rPr lang="en-US" sz="4800" b="1" dirty="0" smtClean="0">
                <a:solidFill>
                  <a:srgbClr val="FF0000"/>
                </a:solidFill>
              </a:rPr>
              <a:t>&gt;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>
                <a:solidFill>
                  <a:srgbClr val="FF0000"/>
                </a:solidFill>
              </a:rPr>
              <a:t>чем на 50 </a:t>
            </a:r>
            <a:r>
              <a:rPr lang="ru-RU" sz="4800" b="1" dirty="0" err="1" smtClean="0">
                <a:solidFill>
                  <a:srgbClr val="FF0000"/>
                </a:solidFill>
              </a:rPr>
              <a:t>млн.руб</a:t>
            </a:r>
            <a:r>
              <a:rPr lang="ru-RU" sz="4800" b="1" dirty="0" smtClean="0">
                <a:solidFill>
                  <a:srgbClr val="FF0000"/>
                </a:solidFill>
              </a:rPr>
              <a:t>.;</a:t>
            </a:r>
            <a:endParaRPr lang="ru-RU" sz="4800" b="1" dirty="0">
              <a:solidFill>
                <a:srgbClr val="FF0000"/>
              </a:solidFill>
            </a:endParaRPr>
          </a:p>
          <a:p>
            <a:pPr fontAlgn="base"/>
            <a:endParaRPr lang="en-US" sz="4800" b="1" dirty="0" smtClean="0">
              <a:solidFill>
                <a:srgbClr val="FF0000"/>
              </a:solidFill>
            </a:endParaRPr>
          </a:p>
          <a:p>
            <a:pPr fontAlgn="base"/>
            <a:r>
              <a:rPr lang="ru-RU" sz="4800" b="1" dirty="0" smtClean="0">
                <a:solidFill>
                  <a:srgbClr val="FF0000"/>
                </a:solidFill>
              </a:rPr>
              <a:t>- средняя </a:t>
            </a:r>
            <a:r>
              <a:rPr lang="ru-RU" sz="4800" b="1" dirty="0">
                <a:solidFill>
                  <a:srgbClr val="FF0000"/>
                </a:solidFill>
              </a:rPr>
              <a:t>численность работников </a:t>
            </a:r>
            <a:r>
              <a:rPr lang="en-US" sz="4800" b="1" dirty="0" smtClean="0">
                <a:solidFill>
                  <a:srgbClr val="FF0000"/>
                </a:solidFill>
              </a:rPr>
              <a:t>&gt;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>
                <a:solidFill>
                  <a:srgbClr val="FF0000"/>
                </a:solidFill>
              </a:rPr>
              <a:t>100 </a:t>
            </a:r>
            <a:r>
              <a:rPr lang="ru-RU" sz="4800" b="1" dirty="0" smtClean="0">
                <a:solidFill>
                  <a:srgbClr val="FF0000"/>
                </a:solidFill>
              </a:rPr>
              <a:t>чел</a:t>
            </a:r>
            <a:r>
              <a:rPr lang="en-US" sz="4800" b="1" dirty="0" smtClean="0">
                <a:solidFill>
                  <a:srgbClr val="FF0000"/>
                </a:solidFill>
              </a:rPr>
              <a:t>.</a:t>
            </a:r>
            <a:r>
              <a:rPr lang="ru-RU" sz="4800" b="1" dirty="0" smtClean="0">
                <a:solidFill>
                  <a:srgbClr val="FF0000"/>
                </a:solidFill>
              </a:rPr>
              <a:t>, </a:t>
            </a:r>
            <a:r>
              <a:rPr lang="ru-RU" sz="4800" b="1" dirty="0">
                <a:solidFill>
                  <a:srgbClr val="FF0000"/>
                </a:solidFill>
              </a:rPr>
              <a:t>но не </a:t>
            </a:r>
            <a:r>
              <a:rPr lang="en-US" sz="4800" b="1" dirty="0" smtClean="0">
                <a:solidFill>
                  <a:srgbClr val="FF0000"/>
                </a:solidFill>
              </a:rPr>
              <a:t>&gt;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>
                <a:solidFill>
                  <a:srgbClr val="FF0000"/>
                </a:solidFill>
              </a:rPr>
              <a:t>чем на 30 </a:t>
            </a:r>
            <a:r>
              <a:rPr lang="ru-RU" sz="4800" b="1" dirty="0" smtClean="0">
                <a:solidFill>
                  <a:srgbClr val="FF0000"/>
                </a:solidFill>
              </a:rPr>
              <a:t>чел.</a:t>
            </a:r>
            <a:endParaRPr lang="ru-RU" sz="4800" b="1" dirty="0">
              <a:solidFill>
                <a:srgbClr val="FF0000"/>
              </a:solidFill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* ПРИМЕЧАНИЕ: Закон МО не регулирует пониженными ставками переходный период</a:t>
            </a:r>
            <a:endParaRPr kumimoji="0" lang="ru-RU" sz="48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203" y="4941168"/>
            <a:ext cx="8124237" cy="10081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ПРОДЛЕНЫ НАЛОГОВЫЕ КАНИКУЛЫ ДЛЯ</a:t>
            </a:r>
            <a:r>
              <a:rPr kumimoji="0" lang="ru-RU" sz="37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7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ИП</a:t>
            </a:r>
            <a:r>
              <a:rPr kumimoji="0" lang="ru-RU" sz="37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 2024 года</a:t>
            </a:r>
          </a:p>
          <a:p>
            <a:pPr defTabSz="1043056">
              <a:spcBef>
                <a:spcPct val="0"/>
              </a:spcBef>
            </a:pPr>
            <a:r>
              <a:rPr lang="ru-RU" sz="35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Ставка 0% в течение 2 лет для впервые </a:t>
            </a:r>
            <a:r>
              <a:rPr lang="ru-RU" sz="35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зарегистрированных </a:t>
            </a:r>
            <a:r>
              <a:rPr lang="ru-RU" sz="35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ИП  в </a:t>
            </a:r>
            <a:r>
              <a:rPr lang="ru-RU" sz="35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производственной, социальной и (или) научной сферах, а также в сфере бытовых услуг </a:t>
            </a:r>
            <a:r>
              <a:rPr lang="ru-RU" sz="35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населению (при условии доли доходов 70%)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348880"/>
            <a:ext cx="2232248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в гл.26.2 </a:t>
            </a:r>
            <a:r>
              <a:rPr lang="ru-RU" b="1" i="1" dirty="0" err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НК</a:t>
            </a:r>
            <a:r>
              <a:rPr lang="ru-RU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РФ – 6% </a:t>
            </a:r>
            <a:endParaRPr kumimoji="0" lang="ru-RU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4149080"/>
            <a:ext cx="2232248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в гл.26.2 </a:t>
            </a:r>
            <a:r>
              <a:rPr lang="ru-RU" sz="1600" b="1" i="1" dirty="0" err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НК</a:t>
            </a:r>
            <a:r>
              <a:rPr lang="ru-RU" sz="16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РФ – 15% 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61653"/>
            <a:ext cx="8735797" cy="2880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Ставки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для осуществляющих деятельность в Мурманской области (*)</a:t>
            </a: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5868144" y="1484784"/>
            <a:ext cx="720080" cy="2736304"/>
          </a:xfrm>
          <a:prstGeom prst="lef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1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5" y="501071"/>
            <a:ext cx="7337192" cy="62367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КОНЦЕПЦИЯ УСН-ОНЛАЙН </a:t>
            </a:r>
            <a:r>
              <a:rPr lang="ru-RU" sz="2000" b="0" dirty="0" smtClean="0"/>
              <a:t>(</a:t>
            </a:r>
            <a:r>
              <a:rPr lang="ru-RU" sz="2000" b="0" dirty="0" smtClean="0">
                <a:hlinkClick r:id="rId2"/>
              </a:rPr>
              <a:t>законопроект №875583-7</a:t>
            </a:r>
            <a:r>
              <a:rPr lang="ru-RU" sz="2000" b="0" dirty="0" smtClean="0"/>
              <a:t>). 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37" y="980728"/>
            <a:ext cx="7320689" cy="5455399"/>
          </a:xfrm>
        </p:spPr>
        <p:txBody>
          <a:bodyPr>
            <a:normAutofit fontScale="85000" lnSpcReduction="10000"/>
          </a:bodyPr>
          <a:lstStyle/>
          <a:p>
            <a:pPr marL="767952" indent="-457200">
              <a:lnSpc>
                <a:spcPct val="110000"/>
              </a:lnSpc>
              <a:spcBef>
                <a:spcPts val="600"/>
              </a:spcBef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Все взаимодействие через ЛК ККТ</a:t>
            </a:r>
          </a:p>
          <a:p>
            <a:pPr marL="767952" indent="-457200">
              <a:lnSpc>
                <a:spcPct val="110000"/>
              </a:lnSpc>
              <a:spcBef>
                <a:spcPts val="600"/>
              </a:spcBef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перехода на УСН-онлайн представляет уведомление с указанием применяемой ставки налога</a:t>
            </a:r>
          </a:p>
          <a:p>
            <a:pPr marL="767952" indent="-457200">
              <a:lnSpc>
                <a:spcPct val="110000"/>
              </a:lnSpc>
              <a:spcBef>
                <a:spcPts val="600"/>
              </a:spcBef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Налогоплательщик передает данные по операциям:</a:t>
            </a:r>
          </a:p>
          <a:p>
            <a:pPr marL="767952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Через ККТ – по операциям, в отношении которых обязан применять ККТ</a:t>
            </a:r>
          </a:p>
          <a:p>
            <a:pPr marL="767952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Через ЛК или ККТ (по выбору) – в отношении всех остальных операций (безнал, товарообмен, курсовая разница)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4. 	Налоговый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 определяет доходы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налогоплательщика на основании переданных данных, исчисляет налог и направляет уведомление об уплате</a:t>
            </a:r>
            <a:endParaRPr lang="ru-RU" sz="2000" b="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5. 	В ЛК отражаются следующие сведения:</a:t>
            </a:r>
          </a:p>
          <a:p>
            <a:pPr marL="653652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налоговая база</a:t>
            </a:r>
          </a:p>
          <a:p>
            <a:pPr marL="653652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сумма налога</a:t>
            </a:r>
          </a:p>
          <a:p>
            <a:pPr marL="653652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сумма СВ и ТС, на которую уменьшена сумма налога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6. 	Отменяется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обязанность сдавать декларацию по УСН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и вести книгу учета доходов и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расходов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7. 	Перейти можно в любой момент, вернуться обратно со следующего года</a:t>
            </a:r>
          </a:p>
          <a:p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4668" y="1085289"/>
            <a:ext cx="281738" cy="3756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620" y="1435089"/>
            <a:ext cx="281738" cy="3756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984" y="1918245"/>
            <a:ext cx="281738" cy="3756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984" y="3153501"/>
            <a:ext cx="281738" cy="3756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984" y="3818156"/>
            <a:ext cx="281738" cy="3756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984" y="5147466"/>
            <a:ext cx="281738" cy="37565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984" y="5814948"/>
            <a:ext cx="281738" cy="37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72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92696"/>
            <a:ext cx="8208912" cy="5688632"/>
          </a:xfrm>
        </p:spPr>
        <p:txBody>
          <a:bodyPr>
            <a:noAutofit/>
          </a:bodyPr>
          <a:lstStyle/>
          <a:p>
            <a:pPr marL="596502" indent="-285750">
              <a:buFont typeface="Wingdings" pitchFamily="2" charset="2"/>
              <a:buChar char="Ø"/>
            </a:pPr>
            <a:r>
              <a:rPr lang="ru-RU" sz="1450" dirty="0" smtClean="0"/>
              <a:t>Выручка получена на </a:t>
            </a:r>
            <a:r>
              <a:rPr lang="ru-RU" sz="1450" dirty="0" err="1" smtClean="0"/>
              <a:t>УСН</a:t>
            </a:r>
            <a:r>
              <a:rPr lang="ru-RU" sz="1450" dirty="0" smtClean="0"/>
              <a:t> </a:t>
            </a:r>
            <a:r>
              <a:rPr lang="ru-RU" sz="1450" dirty="0"/>
              <a:t>по товарам (работам, услугам</a:t>
            </a:r>
            <a:r>
              <a:rPr lang="ru-RU" sz="1450" dirty="0" smtClean="0"/>
              <a:t>), </a:t>
            </a:r>
            <a:r>
              <a:rPr lang="ru-RU" sz="1450" dirty="0"/>
              <a:t>приобретённым </a:t>
            </a:r>
            <a:r>
              <a:rPr lang="ru-RU" sz="1450" dirty="0" smtClean="0"/>
              <a:t>на </a:t>
            </a:r>
            <a:r>
              <a:rPr lang="ru-RU" sz="1450" dirty="0" err="1" smtClean="0"/>
              <a:t>ЕНВД</a:t>
            </a:r>
            <a:r>
              <a:rPr lang="ru-RU" sz="1450" dirty="0" smtClean="0"/>
              <a:t>.  </a:t>
            </a:r>
          </a:p>
          <a:p>
            <a:r>
              <a:rPr lang="ru-RU" sz="1450" b="0" dirty="0" smtClean="0"/>
              <a:t>Если </a:t>
            </a:r>
            <a:r>
              <a:rPr lang="ru-RU" sz="1450" b="0" dirty="0"/>
              <a:t>реализация осуществлена в период применения ЕНВД, то </a:t>
            </a:r>
            <a:r>
              <a:rPr lang="ru-RU" sz="1450" b="0" dirty="0" smtClean="0"/>
              <a:t>поступившие в периоде </a:t>
            </a:r>
            <a:r>
              <a:rPr lang="ru-RU" sz="1450" b="0" dirty="0" err="1" smtClean="0"/>
              <a:t>УСН</a:t>
            </a:r>
            <a:r>
              <a:rPr lang="ru-RU" sz="1450" b="0" dirty="0" smtClean="0"/>
              <a:t> доходы </a:t>
            </a:r>
            <a:r>
              <a:rPr lang="ru-RU" sz="1450" b="0" u="sng" dirty="0" smtClean="0"/>
              <a:t>не </a:t>
            </a:r>
            <a:r>
              <a:rPr lang="ru-RU" sz="1450" b="0" u="sng" dirty="0"/>
              <a:t>учитываются</a:t>
            </a:r>
            <a:r>
              <a:rPr lang="ru-RU" sz="1450" b="0" dirty="0" smtClean="0"/>
              <a:t>. </a:t>
            </a:r>
          </a:p>
          <a:p>
            <a:r>
              <a:rPr lang="ru-RU" sz="1450" b="0" dirty="0" smtClean="0"/>
              <a:t>Если аванс получен в периоде </a:t>
            </a:r>
            <a:r>
              <a:rPr lang="ru-RU" sz="1450" b="0" dirty="0" err="1" smtClean="0"/>
              <a:t>ЕНВД</a:t>
            </a:r>
            <a:r>
              <a:rPr lang="ru-RU" sz="1450" b="0" dirty="0"/>
              <a:t>, а услуги </a:t>
            </a:r>
            <a:r>
              <a:rPr lang="ru-RU" sz="1450" b="0" dirty="0" smtClean="0"/>
              <a:t>оказаны </a:t>
            </a:r>
            <a:r>
              <a:rPr lang="ru-RU" sz="1450" b="0" dirty="0"/>
              <a:t>при </a:t>
            </a:r>
            <a:r>
              <a:rPr lang="ru-RU" sz="1450" b="0" dirty="0" err="1" smtClean="0"/>
              <a:t>УСН</a:t>
            </a:r>
            <a:r>
              <a:rPr lang="ru-RU" sz="1450" b="0" dirty="0" smtClean="0"/>
              <a:t>, то в составе </a:t>
            </a:r>
            <a:r>
              <a:rPr lang="ru-RU" sz="1450" b="0" dirty="0"/>
              <a:t>доходов на УСН </a:t>
            </a:r>
            <a:r>
              <a:rPr lang="ru-RU" sz="1450" b="0" dirty="0" smtClean="0"/>
              <a:t> </a:t>
            </a:r>
            <a:r>
              <a:rPr lang="ru-RU" sz="1450" b="0" u="sng" dirty="0"/>
              <a:t>не </a:t>
            </a:r>
            <a:r>
              <a:rPr lang="ru-RU" sz="1450" b="0" u="sng" dirty="0" smtClean="0"/>
              <a:t>учитываем. </a:t>
            </a:r>
            <a:endParaRPr lang="ru-RU" sz="1450" b="0" u="sng" dirty="0"/>
          </a:p>
          <a:p>
            <a:pPr marL="596502" indent="-285750">
              <a:buFont typeface="Wingdings" pitchFamily="2" charset="2"/>
              <a:buChar char="Ø"/>
            </a:pPr>
            <a:r>
              <a:rPr lang="ru-RU" sz="1450" dirty="0"/>
              <a:t>Налогоплательщик</a:t>
            </a:r>
            <a:r>
              <a:rPr lang="ru-RU" sz="1450" dirty="0" smtClean="0"/>
              <a:t> вправе  учесть в расходах на </a:t>
            </a:r>
            <a:r>
              <a:rPr lang="ru-RU" sz="1450" dirty="0" err="1" smtClean="0"/>
              <a:t>УСН</a:t>
            </a:r>
            <a:r>
              <a:rPr lang="ru-RU" sz="1450" dirty="0" smtClean="0"/>
              <a:t> стоимость товаров для </a:t>
            </a:r>
            <a:r>
              <a:rPr lang="ru-RU" sz="1450" dirty="0"/>
              <a:t>перепродажи, </a:t>
            </a:r>
            <a:r>
              <a:rPr lang="ru-RU" sz="1450" dirty="0" smtClean="0"/>
              <a:t> оплаченных на </a:t>
            </a:r>
            <a:r>
              <a:rPr lang="ru-RU" sz="1450" dirty="0" err="1" smtClean="0"/>
              <a:t>ЕНВД</a:t>
            </a:r>
            <a:r>
              <a:rPr lang="ru-RU" sz="1450" b="0" dirty="0"/>
              <a:t>. </a:t>
            </a:r>
            <a:endParaRPr lang="ru-RU" sz="1450" b="0" dirty="0" smtClean="0"/>
          </a:p>
          <a:p>
            <a:r>
              <a:rPr lang="ru-RU" sz="1450" b="0" dirty="0" smtClean="0"/>
              <a:t>По </a:t>
            </a:r>
            <a:r>
              <a:rPr lang="ru-RU" sz="1450" b="0" dirty="0"/>
              <a:t>мере реализации </a:t>
            </a:r>
            <a:r>
              <a:rPr lang="ru-RU" sz="1450" b="0" dirty="0" smtClean="0"/>
              <a:t>товаров в </a:t>
            </a:r>
            <a:r>
              <a:rPr lang="ru-RU" sz="1450" b="0" dirty="0"/>
              <a:t>том отчетном (налоговом) периоде, в котором была произведена их </a:t>
            </a:r>
            <a:r>
              <a:rPr lang="ru-RU" sz="1450" b="0" dirty="0" smtClean="0"/>
              <a:t>реализация после </a:t>
            </a:r>
            <a:r>
              <a:rPr lang="ru-RU" sz="1450" b="0" dirty="0"/>
              <a:t>перехода на </a:t>
            </a:r>
            <a:r>
              <a:rPr lang="ru-RU" sz="1450" b="0" dirty="0" err="1" smtClean="0"/>
              <a:t>УСН</a:t>
            </a:r>
            <a:r>
              <a:rPr lang="ru-RU" sz="1450" b="0" dirty="0" smtClean="0"/>
              <a:t> и при </a:t>
            </a:r>
            <a:r>
              <a:rPr lang="ru-RU" sz="1450" b="0" dirty="0"/>
              <a:t>наличии первичных документов, подтверждающих произведенные </a:t>
            </a:r>
            <a:r>
              <a:rPr lang="ru-RU" sz="1450" b="0" dirty="0" smtClean="0"/>
              <a:t>расходы.</a:t>
            </a:r>
          </a:p>
          <a:p>
            <a:pPr marL="596502" indent="-285750">
              <a:buFont typeface="Wingdings" pitchFamily="2" charset="2"/>
              <a:buChar char="Ø"/>
            </a:pPr>
            <a:r>
              <a:rPr lang="ru-RU" sz="1450" dirty="0" smtClean="0"/>
              <a:t>Доходы </a:t>
            </a:r>
            <a:r>
              <a:rPr lang="ru-RU" sz="1450" dirty="0"/>
              <a:t>получены в период применения </a:t>
            </a:r>
            <a:r>
              <a:rPr lang="ru-RU" sz="1450" dirty="0" err="1"/>
              <a:t>ОСНО</a:t>
            </a:r>
            <a:r>
              <a:rPr lang="ru-RU" sz="1450" dirty="0"/>
              <a:t> от реализации товаров, приобретённых в период </a:t>
            </a:r>
            <a:r>
              <a:rPr lang="ru-RU" sz="1450" dirty="0" err="1" smtClean="0"/>
              <a:t>ЕНВД</a:t>
            </a:r>
            <a:r>
              <a:rPr lang="ru-RU" sz="1450" dirty="0" smtClean="0"/>
              <a:t>. </a:t>
            </a:r>
          </a:p>
          <a:p>
            <a:r>
              <a:rPr lang="ru-RU" sz="1450" b="0" u="sng" dirty="0" smtClean="0"/>
              <a:t>Учитываются: </a:t>
            </a:r>
            <a:r>
              <a:rPr lang="ru-RU" sz="1450" b="0" dirty="0" smtClean="0"/>
              <a:t>по методу начисления (ст.271 </a:t>
            </a:r>
            <a:r>
              <a:rPr lang="ru-RU" sz="1450" b="0" dirty="0" err="1" smtClean="0"/>
              <a:t>НК</a:t>
            </a:r>
            <a:r>
              <a:rPr lang="ru-RU" sz="1450" b="0" dirty="0" smtClean="0"/>
              <a:t> РФ) либо по методу оплаты (ст273 </a:t>
            </a:r>
            <a:r>
              <a:rPr lang="ru-RU" sz="1450" b="0" dirty="0" err="1"/>
              <a:t>НК</a:t>
            </a:r>
            <a:r>
              <a:rPr lang="ru-RU" sz="1450" b="0" dirty="0"/>
              <a:t> РФ</a:t>
            </a:r>
            <a:r>
              <a:rPr lang="ru-RU" sz="1450" b="0" dirty="0" smtClean="0"/>
              <a:t>).</a:t>
            </a:r>
          </a:p>
          <a:p>
            <a:pPr marL="596502" indent="-285750">
              <a:buFont typeface="Wingdings" pitchFamily="2" charset="2"/>
              <a:buChar char="Ø"/>
            </a:pPr>
            <a:r>
              <a:rPr lang="ru-RU" sz="1450" dirty="0" smtClean="0"/>
              <a:t>Учет </a:t>
            </a:r>
            <a:r>
              <a:rPr lang="ru-RU" sz="1450" dirty="0"/>
              <a:t>при </a:t>
            </a:r>
            <a:r>
              <a:rPr lang="ru-RU" sz="1450" dirty="0" err="1"/>
              <a:t>УСН</a:t>
            </a:r>
            <a:r>
              <a:rPr lang="ru-RU" sz="1450" dirty="0"/>
              <a:t> остаточной стоимости </a:t>
            </a:r>
            <a:r>
              <a:rPr lang="ru-RU" sz="1450" dirty="0" smtClean="0"/>
              <a:t>основных средств и нематериальных активов (ОС </a:t>
            </a:r>
            <a:r>
              <a:rPr lang="ru-RU" sz="1450" dirty="0"/>
              <a:t>и </a:t>
            </a:r>
            <a:r>
              <a:rPr lang="ru-RU" sz="1450" dirty="0" err="1" smtClean="0"/>
              <a:t>НМА</a:t>
            </a:r>
            <a:r>
              <a:rPr lang="ru-RU" sz="1450" dirty="0" smtClean="0"/>
              <a:t>), </a:t>
            </a:r>
            <a:r>
              <a:rPr lang="ru-RU" sz="1450" dirty="0"/>
              <a:t>использованных ранее в </a:t>
            </a:r>
            <a:r>
              <a:rPr lang="ru-RU" sz="1450" dirty="0" err="1"/>
              <a:t>ЕНВД</a:t>
            </a:r>
            <a:r>
              <a:rPr lang="ru-RU" sz="1450" dirty="0"/>
              <a:t>. </a:t>
            </a:r>
          </a:p>
          <a:p>
            <a:pPr marL="653652" indent="-342900">
              <a:buAutoNum type="arabicPeriod"/>
            </a:pPr>
            <a:r>
              <a:rPr lang="ru-RU" sz="1450" b="0" dirty="0"/>
              <a:t>Остаточная стоимость ОС и </a:t>
            </a:r>
            <a:r>
              <a:rPr lang="ru-RU" sz="1450" b="0" dirty="0" err="1"/>
              <a:t>НМА</a:t>
            </a:r>
            <a:r>
              <a:rPr lang="ru-RU" sz="1450" b="0" dirty="0"/>
              <a:t> отражается на дату перехода на </a:t>
            </a:r>
            <a:r>
              <a:rPr lang="ru-RU" sz="1450" b="0" dirty="0" err="1"/>
              <a:t>УСН</a:t>
            </a:r>
            <a:r>
              <a:rPr lang="ru-RU" sz="1450" b="0" dirty="0"/>
              <a:t>, как разница между ценой приобретения (создания) ОС и </a:t>
            </a:r>
            <a:r>
              <a:rPr lang="ru-RU" sz="1450" b="0" dirty="0" err="1"/>
              <a:t>НМА</a:t>
            </a:r>
            <a:r>
              <a:rPr lang="ru-RU" sz="1450" b="0" dirty="0"/>
              <a:t> и суммой амортизации. </a:t>
            </a:r>
          </a:p>
          <a:p>
            <a:pPr marL="653652" indent="-342900">
              <a:buAutoNum type="arabicPeriod"/>
            </a:pPr>
            <a:r>
              <a:rPr lang="ru-RU" sz="1450" b="0" dirty="0"/>
              <a:t>Остаточная стоимость ОС и </a:t>
            </a:r>
            <a:r>
              <a:rPr lang="ru-RU" sz="1450" b="0" dirty="0" err="1"/>
              <a:t>НМА</a:t>
            </a:r>
            <a:r>
              <a:rPr lang="ru-RU" sz="1450" b="0" dirty="0"/>
              <a:t> включается в состав расходов по </a:t>
            </a:r>
            <a:r>
              <a:rPr lang="ru-RU" sz="1450" b="0" dirty="0" err="1"/>
              <a:t>УСН</a:t>
            </a:r>
            <a:r>
              <a:rPr lang="ru-RU" sz="1450" b="0" dirty="0"/>
              <a:t>, равными долями: срок использования до 3 лет - в течение 1 года; от 3 до 15 лет – 3 года долями 1 год - 50%, 2 года - 30%,  3 года - 20%; свыше 15 лет - в течение первых 10 лет. </a:t>
            </a:r>
          </a:p>
          <a:p>
            <a:pPr marL="596502" indent="-285750">
              <a:buFont typeface="Wingdings" pitchFamily="2" charset="2"/>
              <a:buChar char="Ø"/>
            </a:pPr>
            <a:r>
              <a:rPr lang="ru-RU" sz="1450" dirty="0"/>
              <a:t>Учет по  налогу на прибыль расходов на приобретение товаров для перепродажи, понесенных в период применения </a:t>
            </a:r>
            <a:r>
              <a:rPr lang="ru-RU" sz="1450" dirty="0" err="1"/>
              <a:t>ЕНВД</a:t>
            </a:r>
            <a:r>
              <a:rPr lang="ru-RU" sz="1450" dirty="0"/>
              <a:t>.  </a:t>
            </a:r>
            <a:r>
              <a:rPr lang="ru-RU" sz="1450" b="0" dirty="0"/>
              <a:t>Стоимость остатков товаров, не реализованных организацией в период применения </a:t>
            </a:r>
            <a:r>
              <a:rPr lang="ru-RU" sz="1450" b="0" dirty="0" err="1"/>
              <a:t>ЕНВД</a:t>
            </a:r>
            <a:r>
              <a:rPr lang="ru-RU" sz="1450" b="0" dirty="0"/>
              <a:t>, может быть учтена при реализации таких товаров в период применения </a:t>
            </a:r>
            <a:r>
              <a:rPr lang="ru-RU" sz="1450" b="0" dirty="0" err="1"/>
              <a:t>ОСНО</a:t>
            </a:r>
            <a:r>
              <a:rPr lang="ru-RU" sz="1450" b="0" dirty="0"/>
              <a:t>. </a:t>
            </a:r>
          </a:p>
          <a:p>
            <a:endParaRPr lang="ru-RU" sz="1450" b="0" u="sng" dirty="0"/>
          </a:p>
          <a:p>
            <a:r>
              <a:rPr lang="ru-RU" sz="1450" b="0" dirty="0" smtClean="0"/>
              <a:t> </a:t>
            </a:r>
            <a:endParaRPr lang="ru-RU" sz="1450" b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49765" cy="407649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Письмо </a:t>
            </a:r>
            <a:r>
              <a:rPr lang="ru-RU" sz="2000" dirty="0" err="1"/>
              <a:t>ФНС</a:t>
            </a:r>
            <a:r>
              <a:rPr lang="ru-RU" sz="2000" dirty="0"/>
              <a:t> от 20.11.2020 №СД-4-3/19053</a:t>
            </a:r>
            <a:r>
              <a:rPr lang="ru-RU" sz="2000" dirty="0" smtClean="0"/>
              <a:t>@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334670"/>
      </p:ext>
    </p:extLst>
  </p:cSld>
  <p:clrMapOvr>
    <a:masterClrMapping/>
  </p:clrMapOvr>
</p:sld>
</file>

<file path=ppt/theme/theme1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4122636</TotalTime>
  <Words>1658</Words>
  <Application>Microsoft Office PowerPoint</Application>
  <PresentationFormat>Экран (4:3)</PresentationFormat>
  <Paragraphs>193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9_Present_FNS2012_A4</vt:lpstr>
      <vt:lpstr>  Особенности перехода с ЕНВД с 2021 года.   Выбор иных режимов налогообложения.  </vt:lpstr>
      <vt:lpstr>Слайд 2</vt:lpstr>
      <vt:lpstr>Альтернативные режимы налогообложения </vt:lpstr>
      <vt:lpstr>На сайте ФНС РФ www.nalog.ru для выбора альтернативной системы разработаны электронные сервисы:</vt:lpstr>
      <vt:lpstr> </vt:lpstr>
      <vt:lpstr>   </vt:lpstr>
      <vt:lpstr>(*) Пониженные ставки УСН действуют с 2020 по 2022</vt:lpstr>
      <vt:lpstr>КОНЦЕПЦИЯ УСН-ОНЛАЙН (законопроект №875583-7). </vt:lpstr>
      <vt:lpstr>Письмо ФНС от 20.11.2020 №СД-4-3/19053@</vt:lpstr>
      <vt:lpstr>НАЛОГ НА ПРОФЕССИОНАЛЬНЫЙ ДОХОД, НАЛОГ ДЛЯ «САМОЗАНЯТЫХ»</vt:lpstr>
      <vt:lpstr>НАЛОГ НА ПРОФЕССИОНАЛЬНЫЙ ДОХОД, НАЛОГ ДЛЯ «САМОЗАНЯТЫХ»</vt:lpstr>
      <vt:lpstr>ПАТЕНТНАЯ СИСТЕМА НАЛОГООБЛОЖЕНИЯ</vt:lpstr>
      <vt:lpstr>ПАТЕНТНАЯ СИСТЕМА НАЛОГООБЛОЖЕНИЯ</vt:lpstr>
      <vt:lpstr>ПАТЕНТНАЯ СИСТЕМА НАЛОГООБЛОЖЕНИЯ</vt:lpstr>
      <vt:lpstr> Отчетные события при ОСНО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налогового консультирования</dc:title>
  <dc:creator>Коньков Андрей Юрьевич</dc:creator>
  <cp:lastModifiedBy>FridkinaON</cp:lastModifiedBy>
  <cp:revision>503</cp:revision>
  <cp:lastPrinted>2020-11-24T18:58:33Z</cp:lastPrinted>
  <dcterms:created xsi:type="dcterms:W3CDTF">2015-03-27T13:19:33Z</dcterms:created>
  <dcterms:modified xsi:type="dcterms:W3CDTF">2020-12-15T06:31:24Z</dcterms:modified>
</cp:coreProperties>
</file>